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7" r:id="rId9"/>
    <p:sldId id="268" r:id="rId10"/>
    <p:sldId id="266" r:id="rId11"/>
    <p:sldId id="372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358" r:id="rId33"/>
    <p:sldId id="333" r:id="rId34"/>
    <p:sldId id="334" r:id="rId35"/>
    <p:sldId id="336" r:id="rId36"/>
    <p:sldId id="337" r:id="rId37"/>
    <p:sldId id="338" r:id="rId38"/>
    <p:sldId id="340" r:id="rId39"/>
    <p:sldId id="35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34D08A-FA48-4E50-86D9-2E5B5641DC9B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FF3AF-28ED-46D7-A857-8604237E5E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9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FF3AF-28ED-46D7-A857-8604237E5E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0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93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0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98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31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82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821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00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28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8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9F6E9-4695-4F7E-A128-6E4AC77AFADD}" type="datetimeFigureOut">
              <a:rPr lang="en-US" smtClean="0"/>
              <a:pPr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F56E6-F865-4F59-A30B-6A5B6E8BA0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6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5544616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ЗДРАВСТВЕНА</a:t>
            </a:r>
            <a:r>
              <a:rPr lang="en-U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sr-Cyrl-R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СЛУЖБА</a:t>
            </a:r>
            <a:r>
              <a:rPr lang="en-US" sz="4400" dirty="0" smtClean="0">
                <a:effectLst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en-US" sz="4400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R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Начело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приступачности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здравствене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заштите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2952328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приступачности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одговарајуће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грађанима</a:t>
            </a:r>
            <a:r>
              <a:rPr lang="vi-VN" sz="2200" dirty="0" smtClean="0"/>
              <a:t>,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физички</a:t>
            </a:r>
            <a:r>
              <a:rPr lang="vi-VN" sz="2200" dirty="0" smtClean="0"/>
              <a:t>, </a:t>
            </a:r>
            <a:r>
              <a:rPr lang="sr-Cyrl-RS" sz="2200" dirty="0" smtClean="0"/>
              <a:t>комуникацијски</a:t>
            </a:r>
            <a:r>
              <a:rPr lang="vi-VN" sz="2200" dirty="0" smtClean="0"/>
              <a:t>, </a:t>
            </a:r>
            <a:r>
              <a:rPr lang="sr-Cyrl-RS" sz="2200" dirty="0" smtClean="0"/>
              <a:t>географски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економски</a:t>
            </a:r>
            <a:r>
              <a:rPr lang="vi-VN" sz="2200" dirty="0" smtClean="0"/>
              <a:t> </a:t>
            </a:r>
            <a:r>
              <a:rPr lang="sr-Cyrl-RS" sz="2200" dirty="0" smtClean="0"/>
              <a:t>доступна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културолошки</a:t>
            </a:r>
            <a:r>
              <a:rPr lang="vi-VN" sz="2200" dirty="0" smtClean="0"/>
              <a:t> </a:t>
            </a:r>
            <a:r>
              <a:rPr lang="sr-Cyrl-RS" sz="2200" dirty="0" smtClean="0"/>
              <a:t>прихватљива</a:t>
            </a:r>
            <a:r>
              <a:rPr lang="vi-VN" sz="2200" dirty="0" smtClean="0"/>
              <a:t>, </a:t>
            </a:r>
            <a:r>
              <a:rPr lang="sr-Cyrl-RS" sz="2200" dirty="0" smtClean="0"/>
              <a:t>а</a:t>
            </a:r>
            <a:r>
              <a:rPr lang="vi-VN" sz="2200" dirty="0" smtClean="0"/>
              <a:t> </a:t>
            </a:r>
            <a:r>
              <a:rPr lang="sr-Cyrl-RS" sz="2200" dirty="0" smtClean="0"/>
              <a:t>посебно</a:t>
            </a:r>
            <a:r>
              <a:rPr lang="vi-VN" sz="2200" dirty="0" smtClean="0"/>
              <a:t> </a:t>
            </a:r>
            <a:r>
              <a:rPr lang="sr-Cyrl-RS" sz="2200" dirty="0" smtClean="0"/>
              <a:t>особама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инвалидитетом</a:t>
            </a:r>
            <a:r>
              <a:rPr lang="vi-VN" sz="2200" dirty="0" smtClean="0"/>
              <a:t>. </a:t>
            </a:r>
            <a:endParaRPr lang="en-US" sz="2200" dirty="0"/>
          </a:p>
        </p:txBody>
      </p:sp>
      <p:pic>
        <p:nvPicPr>
          <p:cNvPr id="4099" name="Picture 3" descr="C:\Users\Mirjana Petrovic\Desktop\58fc5f00_cd98_4a3a_938d_5bc5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794444"/>
            <a:ext cx="3600400" cy="206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800" i="1" dirty="0"/>
              <a:t>Доступност</a:t>
            </a:r>
            <a:br>
              <a:rPr lang="sr-Cyrl-RS" sz="2800" i="1" dirty="0"/>
            </a:br>
            <a:endParaRPr lang="sr-Latn-RS" sz="2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9695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Подразумева  </a:t>
            </a:r>
            <a:r>
              <a:rPr lang="ru-RU" sz="2200" dirty="0"/>
              <a:t>да је мрежа здравствених установа и њихових организационих делова равномерно распоређена и максимално приближена становноштву по месту становања, рада и школовања. </a:t>
            </a:r>
            <a:endParaRPr lang="ru-RU" sz="2200" dirty="0" smtClean="0"/>
          </a:p>
          <a:p>
            <a:endParaRPr lang="ru-RU" sz="2200" dirty="0"/>
          </a:p>
          <a:p>
            <a:pPr marL="0" indent="0" algn="ctr">
              <a:buNone/>
            </a:pPr>
            <a:r>
              <a:rPr lang="ru-RU" sz="2800" i="1" dirty="0" smtClean="0"/>
              <a:t>Сталност </a:t>
            </a:r>
            <a:endParaRPr lang="ru-RU" sz="2800" i="1" dirty="0"/>
          </a:p>
          <a:p>
            <a:r>
              <a:rPr lang="ru-RU" sz="2200" dirty="0"/>
              <a:t>Здравствена заштита се обезбеђује свих 24 </a:t>
            </a:r>
            <a:r>
              <a:rPr lang="ru-RU" sz="2200" dirty="0" smtClean="0"/>
              <a:t>сата</a:t>
            </a:r>
            <a:r>
              <a:rPr lang="ru-RU" sz="2200" dirty="0"/>
              <a:t>.</a:t>
            </a:r>
            <a:endParaRPr lang="sr-Latn-RS" sz="2200" dirty="0"/>
          </a:p>
        </p:txBody>
      </p:sp>
    </p:spTree>
    <p:extLst>
      <p:ext uri="{BB962C8B-B14F-4D97-AF65-F5344CB8AC3E}">
        <p14:creationId xmlns:p14="http://schemas.microsoft.com/office/powerpoint/2010/main" val="442822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Начело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континуираности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здравствене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заштите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8100392" cy="484632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континуираности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остварује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укупном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организацијом</a:t>
            </a:r>
            <a:r>
              <a:rPr lang="vi-VN" sz="2200" dirty="0" smtClean="0"/>
              <a:t> </a:t>
            </a:r>
            <a:r>
              <a:rPr lang="sr-Cyrl-RS" sz="2200" dirty="0" smtClean="0"/>
              <a:t>система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функционалну</a:t>
            </a:r>
            <a:r>
              <a:rPr lang="vi-VN" sz="2200" dirty="0" smtClean="0"/>
              <a:t> </a:t>
            </a:r>
            <a:r>
              <a:rPr lang="sr-Cyrl-RS" sz="2200" dirty="0" smtClean="0"/>
              <a:t>повезаност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усклађеност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од</a:t>
            </a:r>
            <a:r>
              <a:rPr lang="vi-VN" sz="2200" dirty="0" smtClean="0"/>
              <a:t> </a:t>
            </a:r>
            <a:r>
              <a:rPr lang="sr-Cyrl-RS" sz="2200" dirty="0" smtClean="0"/>
              <a:t>примарног</a:t>
            </a:r>
            <a:r>
              <a:rPr lang="vi-VN" sz="2200" dirty="0" smtClean="0"/>
              <a:t> </a:t>
            </a:r>
            <a:r>
              <a:rPr lang="sr-Cyrl-RS" sz="2200" dirty="0" smtClean="0"/>
              <a:t>преко</a:t>
            </a:r>
            <a:r>
              <a:rPr lang="vi-VN" sz="2200" dirty="0" smtClean="0"/>
              <a:t> </a:t>
            </a:r>
            <a:r>
              <a:rPr lang="sr-Cyrl-RS" sz="2200" dirty="0" smtClean="0"/>
              <a:t>секундарног</a:t>
            </a:r>
            <a:r>
              <a:rPr lang="vi-VN" sz="2200" dirty="0" smtClean="0"/>
              <a:t> </a:t>
            </a:r>
            <a:r>
              <a:rPr lang="sr-Cyrl-RS" sz="2200" dirty="0" smtClean="0"/>
              <a:t>до</a:t>
            </a:r>
            <a:r>
              <a:rPr lang="vi-VN" sz="2200" dirty="0" smtClean="0"/>
              <a:t> </a:t>
            </a:r>
            <a:r>
              <a:rPr lang="sr-Cyrl-RS" sz="2200" dirty="0" smtClean="0"/>
              <a:t>терцијарног</a:t>
            </a:r>
            <a:r>
              <a:rPr lang="vi-VN" sz="2200" dirty="0" smtClean="0"/>
              <a:t> </a:t>
            </a:r>
            <a:r>
              <a:rPr lang="sr-Cyrl-RS" sz="2200" dirty="0" smtClean="0"/>
              <a:t>нивоа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</a:t>
            </a:r>
            <a:r>
              <a:rPr lang="vi-VN" sz="2200" dirty="0" smtClean="0"/>
              <a:t> </a:t>
            </a:r>
            <a:r>
              <a:rPr lang="sr-Cyrl-RS" sz="2200" dirty="0" smtClean="0"/>
              <a:t>непрекидну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заштиту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грађанима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сваком</a:t>
            </a:r>
            <a:r>
              <a:rPr lang="sr-Latn-RS" sz="2200" dirty="0" smtClean="0"/>
              <a:t> </a:t>
            </a:r>
            <a:r>
              <a:rPr lang="sr-Cyrl-RS" sz="2200" dirty="0" smtClean="0"/>
              <a:t>животном</a:t>
            </a:r>
            <a:r>
              <a:rPr lang="vi-VN" sz="2200" dirty="0" smtClean="0"/>
              <a:t> </a:t>
            </a:r>
            <a:r>
              <a:rPr lang="sr-Cyrl-RS" sz="2200" dirty="0" smtClean="0"/>
              <a:t>добу</a:t>
            </a:r>
            <a:r>
              <a:rPr lang="vi-VN" sz="2200" dirty="0" smtClean="0"/>
              <a:t>. 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200" dirty="0"/>
          </a:p>
        </p:txBody>
      </p:sp>
      <p:pic>
        <p:nvPicPr>
          <p:cNvPr id="5123" name="Picture 3" descr="C:\Users\Mirjana Petrovic\Desktop\profits-1953616_960_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21088"/>
            <a:ext cx="4239030" cy="234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2400" i="1" dirty="0" smtClean="0"/>
              <a:t>Начело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сталног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унапређења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квалитета</a:t>
            </a:r>
            <a:r>
              <a:rPr lang="vi-VN" sz="2400" i="1" dirty="0" smtClean="0"/>
              <a:t> </a:t>
            </a:r>
            <a:r>
              <a:rPr lang="en-US" sz="2400" i="1" dirty="0" smtClean="0"/>
              <a:t/>
            </a:r>
            <a:br>
              <a:rPr lang="en-US" sz="2400" i="1" dirty="0" smtClean="0"/>
            </a:br>
            <a:r>
              <a:rPr lang="sr-Cyrl-RS" sz="2400" i="1" dirty="0" smtClean="0"/>
              <a:t>и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безбедности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у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пружању</a:t>
            </a:r>
            <a:r>
              <a:rPr lang="vi-VN" sz="2400" i="1" dirty="0" smtClean="0"/>
              <a:t> </a:t>
            </a:r>
            <a:r>
              <a:rPr lang="sr-Cyrl-RS" sz="2800" i="1" dirty="0" smtClean="0"/>
              <a:t>здравствене</a:t>
            </a:r>
            <a:r>
              <a:rPr lang="vi-VN" sz="2400" i="1" dirty="0" smtClean="0"/>
              <a:t> </a:t>
            </a:r>
            <a:r>
              <a:rPr lang="sr-Cyrl-RS" sz="2400" i="1" dirty="0" smtClean="0"/>
              <a:t>заштите</a:t>
            </a:r>
            <a:r>
              <a:rPr lang="vi-VN" sz="2400" i="1" dirty="0" smtClean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сталног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унапређења</a:t>
            </a:r>
            <a:r>
              <a:rPr lang="vi-VN" sz="2200" dirty="0" smtClean="0"/>
              <a:t> </a:t>
            </a:r>
            <a:r>
              <a:rPr lang="sr-Cyrl-RS" sz="2200" dirty="0" smtClean="0"/>
              <a:t>квалитета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безбедности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остварује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мерама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активностима</a:t>
            </a:r>
            <a:r>
              <a:rPr lang="vi-VN" sz="2200" dirty="0" smtClean="0"/>
              <a:t> </a:t>
            </a:r>
            <a:r>
              <a:rPr lang="sr-Cyrl-RS" sz="2200" dirty="0" smtClean="0"/>
              <a:t>којима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,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савременим</a:t>
            </a:r>
            <a:r>
              <a:rPr lang="vi-VN" sz="2200" dirty="0" smtClean="0"/>
              <a:t> </a:t>
            </a:r>
            <a:r>
              <a:rPr lang="sr-Cyrl-RS" sz="2200" dirty="0" smtClean="0"/>
              <a:t>достигнућима</a:t>
            </a:r>
            <a:r>
              <a:rPr lang="vi-VN" sz="2200" dirty="0" smtClean="0"/>
              <a:t> </a:t>
            </a:r>
            <a:r>
              <a:rPr lang="sr-Cyrl-RS" sz="2200" dirty="0" smtClean="0"/>
              <a:t>медицинске</a:t>
            </a:r>
            <a:r>
              <a:rPr lang="vi-VN" sz="2200" dirty="0" smtClean="0"/>
              <a:t> </a:t>
            </a:r>
            <a:r>
              <a:rPr lang="sr-Cyrl-RS" sz="2200" dirty="0" smtClean="0"/>
              <a:t>науке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праксе</a:t>
            </a:r>
            <a:r>
              <a:rPr lang="vi-VN" sz="2200" dirty="0" smtClean="0"/>
              <a:t>, </a:t>
            </a:r>
            <a:r>
              <a:rPr lang="sr-Cyrl-RS" sz="2200" dirty="0" smtClean="0"/>
              <a:t>повећавају</a:t>
            </a:r>
            <a:r>
              <a:rPr lang="vi-VN" sz="2200" dirty="0" smtClean="0"/>
              <a:t> </a:t>
            </a:r>
            <a:r>
              <a:rPr lang="sr-Cyrl-RS" sz="2200" dirty="0" smtClean="0"/>
              <a:t>могућности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повољног</a:t>
            </a:r>
            <a:r>
              <a:rPr lang="vi-VN" sz="2200" dirty="0" smtClean="0"/>
              <a:t> </a:t>
            </a:r>
            <a:r>
              <a:rPr lang="sr-Cyrl-RS" sz="2200" dirty="0" smtClean="0"/>
              <a:t>исхода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смањују</a:t>
            </a:r>
            <a:r>
              <a:rPr lang="vi-VN" sz="2200" dirty="0" smtClean="0"/>
              <a:t> </a:t>
            </a:r>
            <a:r>
              <a:rPr lang="sr-Cyrl-RS" sz="2200" dirty="0" smtClean="0"/>
              <a:t>ризици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друге</a:t>
            </a:r>
            <a:r>
              <a:rPr lang="vi-VN" sz="2200" dirty="0" smtClean="0"/>
              <a:t> </a:t>
            </a:r>
            <a:r>
              <a:rPr lang="sr-Cyrl-RS" sz="2200" dirty="0" smtClean="0"/>
              <a:t>нежељене</a:t>
            </a:r>
            <a:r>
              <a:rPr lang="vi-VN" sz="2200" dirty="0" smtClean="0"/>
              <a:t> </a:t>
            </a:r>
            <a:r>
              <a:rPr lang="sr-Cyrl-RS" sz="2200" dirty="0" smtClean="0"/>
              <a:t>последице</a:t>
            </a:r>
            <a:r>
              <a:rPr lang="vi-VN" sz="2200" dirty="0" smtClean="0"/>
              <a:t> </a:t>
            </a:r>
            <a:r>
              <a:rPr lang="sr-Cyrl-RS" sz="2200" dirty="0" smtClean="0"/>
              <a:t>по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</a:t>
            </a:r>
            <a:r>
              <a:rPr lang="vi-VN" sz="2200" dirty="0" smtClean="0"/>
              <a:t> </a:t>
            </a:r>
            <a:r>
              <a:rPr lang="sr-Cyrl-RS" sz="2200" dirty="0" smtClean="0"/>
              <a:t>стање</a:t>
            </a:r>
            <a:r>
              <a:rPr lang="vi-VN" sz="2200" dirty="0" smtClean="0"/>
              <a:t> </a:t>
            </a:r>
            <a:r>
              <a:rPr lang="sr-Cyrl-RS" sz="2200" dirty="0" smtClean="0"/>
              <a:t>појединца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заједнице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целини</a:t>
            </a:r>
            <a:r>
              <a:rPr lang="vi-VN" sz="2200" dirty="0" smtClean="0"/>
              <a:t>. 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6147" name="Picture 3" descr="C:\Users\Mirjana Petrovic\Desktop\semin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9" y="3932384"/>
            <a:ext cx="4032448" cy="2722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Начело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ефикасности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здравствене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Начело</a:t>
            </a:r>
            <a:r>
              <a:rPr lang="en-US" sz="2200" dirty="0" smtClean="0"/>
              <a:t> </a:t>
            </a:r>
            <a:r>
              <a:rPr lang="sr-Cyrl-RS" sz="2200" dirty="0" smtClean="0"/>
              <a:t>ефикасности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остварује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постизањем</a:t>
            </a:r>
            <a:r>
              <a:rPr lang="en-US" sz="2200" dirty="0" smtClean="0"/>
              <a:t> </a:t>
            </a:r>
            <a:r>
              <a:rPr lang="sr-Cyrl-RS" sz="2200" dirty="0" smtClean="0"/>
              <a:t>најбољих</a:t>
            </a:r>
            <a:r>
              <a:rPr lang="en-US" sz="2200" dirty="0" smtClean="0"/>
              <a:t> </a:t>
            </a:r>
            <a:r>
              <a:rPr lang="sr-Cyrl-RS" sz="2200" dirty="0" smtClean="0"/>
              <a:t>могућих</a:t>
            </a:r>
            <a:r>
              <a:rPr lang="en-US" sz="2200" dirty="0" smtClean="0"/>
              <a:t> </a:t>
            </a:r>
            <a:r>
              <a:rPr lang="sr-Cyrl-RS" sz="2200" dirty="0" smtClean="0"/>
              <a:t>резултата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односу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расположива</a:t>
            </a:r>
            <a:r>
              <a:rPr lang="en-US" sz="2200" dirty="0" smtClean="0"/>
              <a:t> </a:t>
            </a:r>
            <a:r>
              <a:rPr lang="sr-Cyrl-RS" sz="2200" dirty="0" smtClean="0"/>
              <a:t>финансијска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средства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постизањем</a:t>
            </a:r>
            <a:r>
              <a:rPr lang="en-US" sz="2200" dirty="0" smtClean="0"/>
              <a:t> </a:t>
            </a:r>
            <a:r>
              <a:rPr lang="sr-Cyrl-RS" sz="2200" dirty="0" smtClean="0"/>
              <a:t>највишег</a:t>
            </a:r>
            <a:r>
              <a:rPr lang="en-US" sz="2200" dirty="0" smtClean="0"/>
              <a:t> </a:t>
            </a:r>
            <a:r>
              <a:rPr lang="sr-Cyrl-RS" sz="2200" dirty="0" smtClean="0"/>
              <a:t>нивоа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уз</a:t>
            </a:r>
            <a:r>
              <a:rPr lang="en-US" sz="2200" dirty="0" smtClean="0"/>
              <a:t> </a:t>
            </a:r>
            <a:r>
              <a:rPr lang="sr-Cyrl-RS" sz="2200" dirty="0" smtClean="0"/>
              <a:t>најнижи</a:t>
            </a:r>
            <a:r>
              <a:rPr lang="en-US" sz="2200" dirty="0" smtClean="0"/>
              <a:t> </a:t>
            </a:r>
            <a:r>
              <a:rPr lang="sr-Cyrl-RS" sz="2200" dirty="0" smtClean="0"/>
              <a:t>утрошак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средстава</a:t>
            </a:r>
            <a:r>
              <a:rPr lang="en-US" sz="2200" dirty="0" smtClean="0"/>
              <a:t>.</a:t>
            </a:r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ПРУЖАЊЕ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en-US" sz="2800" dirty="0" smtClean="0"/>
              <a:t> </a:t>
            </a:r>
            <a:r>
              <a:rPr lang="sr-Cyrl-RS" sz="2800" dirty="0" smtClean="0"/>
              <a:t>ЗАШТИТЕ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172400" cy="484632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Пружаоци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су</a:t>
            </a:r>
            <a:r>
              <a:rPr lang="en-US" sz="2200" dirty="0" smtClean="0"/>
              <a:t>: </a:t>
            </a:r>
          </a:p>
          <a:p>
            <a:pPr>
              <a:buNone/>
            </a:pPr>
            <a:r>
              <a:rPr lang="en-US" sz="2200" dirty="0" smtClean="0"/>
              <a:t>	1)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јавној својини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vi-VN" sz="2200" dirty="0" smtClean="0"/>
              <a:t>2) </a:t>
            </a:r>
            <a:r>
              <a:rPr lang="sr-Cyrl-RS" sz="2200" dirty="0" smtClean="0"/>
              <a:t>приватна</a:t>
            </a:r>
            <a:r>
              <a:rPr lang="en-US" sz="2200" dirty="0" smtClean="0"/>
              <a:t> </a:t>
            </a:r>
            <a:r>
              <a:rPr lang="sr-Cyrl-RS" sz="2200" dirty="0" smtClean="0"/>
              <a:t>пракса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4) </a:t>
            </a:r>
            <a:r>
              <a:rPr lang="sr-Cyrl-RS" sz="2200" dirty="0" smtClean="0"/>
              <a:t>здравствени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радници</a:t>
            </a:r>
            <a:r>
              <a:rPr lang="en-US" sz="2200" dirty="0" smtClean="0"/>
              <a:t>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обављају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5) </a:t>
            </a:r>
            <a:r>
              <a:rPr lang="sr-Cyrl-RS" sz="2200" dirty="0" smtClean="0"/>
              <a:t>високошколске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научно</a:t>
            </a:r>
            <a:r>
              <a:rPr lang="en-US" sz="2200" dirty="0" smtClean="0"/>
              <a:t>-</a:t>
            </a:r>
            <a:r>
              <a:rPr lang="sr-Cyrl-RS" sz="2200" dirty="0" smtClean="0"/>
              <a:t>образовне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научне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en-US" sz="2200" dirty="0" smtClean="0"/>
              <a:t>, </a:t>
            </a:r>
            <a:r>
              <a:rPr lang="sr-Cyrl-RS" sz="2200" dirty="0" smtClean="0"/>
              <a:t>уз</a:t>
            </a:r>
            <a:r>
              <a:rPr lang="en-US" sz="2200" dirty="0" smtClean="0"/>
              <a:t> </a:t>
            </a:r>
            <a:r>
              <a:rPr lang="sr-Cyrl-RS" sz="2200" dirty="0" smtClean="0"/>
              <a:t>мишљење</a:t>
            </a:r>
            <a:r>
              <a:rPr lang="en-US" sz="2200" dirty="0" smtClean="0"/>
              <a:t> </a:t>
            </a:r>
            <a:r>
              <a:rPr lang="sr-Cyrl-RS" sz="2200" dirty="0" smtClean="0"/>
              <a:t>Министарства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887"/>
    </mc:Choice>
    <mc:Fallback xmlns="">
      <p:transition spd="slow" advTm="4288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239000" cy="588680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 smtClean="0"/>
              <a:t>Облик</a:t>
            </a:r>
            <a:r>
              <a:rPr lang="en-US" sz="2800" i="1" dirty="0" smtClean="0"/>
              <a:t>, </a:t>
            </a:r>
            <a:r>
              <a:rPr lang="sr-Cyrl-RS" sz="2800" i="1" dirty="0" smtClean="0"/>
              <a:t>врсте</a:t>
            </a:r>
            <a:r>
              <a:rPr lang="en-US" sz="2800" i="1" dirty="0" smtClean="0"/>
              <a:t>, </a:t>
            </a:r>
            <a:r>
              <a:rPr lang="sr-Cyrl-RS" sz="2800" i="1" dirty="0" smtClean="0"/>
              <a:t>услови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оснивање</a:t>
            </a:r>
            <a:r>
              <a:rPr lang="en-US" sz="2800" i="1" dirty="0" smtClean="0"/>
              <a:t> </a:t>
            </a:r>
            <a:br>
              <a:rPr lang="en-US" sz="2800" i="1" dirty="0" smtClean="0"/>
            </a:br>
            <a:r>
              <a:rPr lang="sr-Cyrl-RS" sz="2800" i="1" dirty="0" smtClean="0"/>
              <a:t>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престанак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рада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здравствених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установа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71024"/>
            <a:ext cx="7239000" cy="518697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vi-VN" sz="2200" dirty="0" smtClean="0"/>
              <a:t> </a:t>
            </a:r>
            <a:r>
              <a:rPr lang="sr-Cyrl-RS" sz="2200" dirty="0" smtClean="0"/>
              <a:t>може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основати</a:t>
            </a:r>
            <a:r>
              <a:rPr lang="vi-VN" sz="2200" dirty="0" smtClean="0"/>
              <a:t> </a:t>
            </a:r>
            <a:r>
              <a:rPr lang="sr-Cyrl-RS" sz="2200" dirty="0" smtClean="0"/>
              <a:t>средствима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јавној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приватној</a:t>
            </a:r>
            <a:r>
              <a:rPr lang="vi-VN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,</a:t>
            </a:r>
            <a:r>
              <a:rPr lang="pl-PL" sz="2200" dirty="0" smtClean="0"/>
              <a:t> </a:t>
            </a:r>
            <a:r>
              <a:rPr lang="sr-Cyrl-RS" sz="2200" dirty="0" smtClean="0"/>
              <a:t>ако</a:t>
            </a:r>
            <a:r>
              <a:rPr lang="pl-PL" sz="2200" dirty="0" smtClean="0"/>
              <a:t>  </a:t>
            </a:r>
            <a:r>
              <a:rPr lang="sr-Cyrl-RS" sz="2200" dirty="0" smtClean="0"/>
              <a:t>законом</a:t>
            </a:r>
            <a:r>
              <a:rPr lang="pl-PL" sz="2200" dirty="0" smtClean="0"/>
              <a:t> </a:t>
            </a:r>
            <a:r>
              <a:rPr lang="sr-Cyrl-RS" sz="2200" dirty="0" smtClean="0"/>
              <a:t>није</a:t>
            </a:r>
            <a:r>
              <a:rPr lang="pl-PL" sz="2200" dirty="0" smtClean="0"/>
              <a:t> </a:t>
            </a:r>
            <a:r>
              <a:rPr lang="sr-Cyrl-RS" sz="2200" dirty="0" smtClean="0"/>
              <a:t>другачије</a:t>
            </a:r>
            <a:r>
              <a:rPr lang="pl-PL" sz="2200" dirty="0" smtClean="0"/>
              <a:t> </a:t>
            </a:r>
            <a:r>
              <a:rPr lang="sr-Cyrl-RS" sz="2200" dirty="0" smtClean="0"/>
              <a:t>уређено</a:t>
            </a:r>
            <a:r>
              <a:rPr lang="pl-PL" sz="2200" dirty="0" smtClean="0"/>
              <a:t>. </a:t>
            </a:r>
            <a:endParaRPr lang="vi-VN" sz="2200" dirty="0" smtClean="0"/>
          </a:p>
          <a:p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установу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јавној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 </a:t>
            </a:r>
            <a:r>
              <a:rPr lang="sr-Cyrl-RS" sz="2200" dirty="0" smtClean="0"/>
              <a:t>оснива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Република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Србија</a:t>
            </a:r>
            <a:r>
              <a:rPr lang="en-US" sz="2200" dirty="0" smtClean="0"/>
              <a:t>, </a:t>
            </a:r>
            <a:r>
              <a:rPr lang="sr-Cyrl-RS" sz="2200" dirty="0" smtClean="0"/>
              <a:t>аутономна</a:t>
            </a:r>
            <a:r>
              <a:rPr lang="en-US" sz="2200" dirty="0" smtClean="0"/>
              <a:t> </a:t>
            </a:r>
            <a:r>
              <a:rPr lang="sr-Cyrl-RS" sz="2200" dirty="0" smtClean="0"/>
              <a:t>покрајина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јединица</a:t>
            </a:r>
            <a:r>
              <a:rPr lang="en-US" sz="2200" dirty="0" smtClean="0"/>
              <a:t> </a:t>
            </a:r>
            <a:r>
              <a:rPr lang="sr-Cyrl-RS" sz="2200" dirty="0" smtClean="0"/>
              <a:t>локалне</a:t>
            </a:r>
            <a:r>
              <a:rPr lang="en-US" sz="2200" dirty="0" smtClean="0"/>
              <a:t> </a:t>
            </a:r>
            <a:r>
              <a:rPr lang="sr-Cyrl-RS" sz="2200" dirty="0" smtClean="0"/>
              <a:t>самоуправе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установу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приватној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 </a:t>
            </a:r>
            <a:r>
              <a:rPr lang="sr-Cyrl-RS" sz="2200" dirty="0" smtClean="0"/>
              <a:t>оснива</a:t>
            </a:r>
            <a:r>
              <a:rPr lang="en-US" sz="2200" dirty="0" smtClean="0"/>
              <a:t> </a:t>
            </a:r>
            <a:r>
              <a:rPr lang="sr-Cyrl-RS" sz="2200" dirty="0" smtClean="0"/>
              <a:t>правно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физичко</a:t>
            </a:r>
            <a:r>
              <a:rPr lang="en-US" sz="2200" dirty="0" smtClean="0"/>
              <a:t> </a:t>
            </a:r>
            <a:r>
              <a:rPr lang="sr-Cyrl-RS" sz="2200" dirty="0" smtClean="0"/>
              <a:t>лице</a:t>
            </a:r>
            <a:r>
              <a:rPr lang="en-US" sz="2200" dirty="0" smtClean="0"/>
              <a:t>, </a:t>
            </a:r>
            <a:r>
              <a:rPr lang="sr-Cyrl-RS" sz="2200" dirty="0" smtClean="0"/>
              <a:t>под</a:t>
            </a:r>
            <a:r>
              <a:rPr lang="en-US" sz="2200" dirty="0" smtClean="0"/>
              <a:t> </a:t>
            </a:r>
            <a:r>
              <a:rPr lang="sr-Cyrl-RS" sz="2200" dirty="0" smtClean="0"/>
              <a:t>условима</a:t>
            </a:r>
            <a:r>
              <a:rPr lang="en-US" sz="2200" dirty="0" smtClean="0"/>
              <a:t> </a:t>
            </a:r>
            <a:r>
              <a:rPr lang="sr-Cyrl-RS" sz="2200" dirty="0" smtClean="0"/>
              <a:t>прописаним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85"/>
    </mc:Choice>
    <mc:Fallback xmlns="">
      <p:transition spd="slow" advTm="27985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404664"/>
            <a:ext cx="7239000" cy="6051072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  <a:r>
              <a:rPr lang="sr-Cyrl-RS" sz="2200" dirty="0" smtClean="0"/>
              <a:t>може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основати</a:t>
            </a:r>
            <a:r>
              <a:rPr lang="en-US" sz="2200" dirty="0" smtClean="0"/>
              <a:t> </a:t>
            </a:r>
            <a:r>
              <a:rPr lang="sr-Cyrl-RS" sz="2200" dirty="0" smtClean="0"/>
              <a:t>као</a:t>
            </a:r>
            <a:r>
              <a:rPr lang="en-US" sz="2200" dirty="0" smtClean="0"/>
              <a:t>: </a:t>
            </a:r>
          </a:p>
          <a:p>
            <a:pPr>
              <a:buNone/>
            </a:pPr>
            <a:r>
              <a:rPr lang="en-US" sz="2200" dirty="0" smtClean="0"/>
              <a:t>	1) </a:t>
            </a:r>
            <a:r>
              <a:rPr lang="sr-Cyrl-RS" sz="2200" dirty="0" smtClean="0"/>
              <a:t>дом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здравља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2) </a:t>
            </a:r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- </a:t>
            </a:r>
            <a:r>
              <a:rPr lang="sr-Cyrl-RS" sz="2200" dirty="0" smtClean="0"/>
              <a:t>поликлиника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3) </a:t>
            </a:r>
            <a:r>
              <a:rPr lang="sr-Cyrl-RS" sz="2200" dirty="0" smtClean="0"/>
              <a:t>апотекарска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pl-PL" sz="2200" dirty="0" smtClean="0"/>
              <a:t>4) </a:t>
            </a:r>
            <a:r>
              <a:rPr lang="sr-Cyrl-RS" sz="2200" dirty="0" smtClean="0"/>
              <a:t>болница</a:t>
            </a:r>
            <a:r>
              <a:rPr lang="pl-PL" sz="2200" dirty="0" smtClean="0"/>
              <a:t> (</a:t>
            </a:r>
            <a:r>
              <a:rPr lang="sr-Cyrl-RS" sz="2200" dirty="0" smtClean="0"/>
              <a:t>општа</a:t>
            </a:r>
            <a:r>
              <a:rPr lang="pl-PL" sz="2200" dirty="0" smtClean="0"/>
              <a:t> </a:t>
            </a:r>
            <a:r>
              <a:rPr lang="sr-Cyrl-RS" sz="2200" dirty="0" smtClean="0"/>
              <a:t>и</a:t>
            </a:r>
            <a:r>
              <a:rPr lang="pl-PL" sz="2200" dirty="0" smtClean="0"/>
              <a:t> </a:t>
            </a:r>
            <a:r>
              <a:rPr lang="sr-Cyrl-RS" sz="2200" dirty="0" smtClean="0"/>
              <a:t>специјална</a:t>
            </a:r>
            <a:r>
              <a:rPr lang="pl-PL" sz="2200" dirty="0" smtClean="0"/>
              <a:t>) </a:t>
            </a:r>
          </a:p>
          <a:p>
            <a:pPr>
              <a:buNone/>
            </a:pPr>
            <a:r>
              <a:rPr lang="en-US" sz="2200" dirty="0" smtClean="0"/>
              <a:t>	5) </a:t>
            </a:r>
            <a:r>
              <a:rPr lang="sr-Cyrl-RS" sz="2200" dirty="0" smtClean="0"/>
              <a:t>здравствени</a:t>
            </a:r>
            <a:r>
              <a:rPr lang="en-US" sz="2200" dirty="0" smtClean="0"/>
              <a:t> </a:t>
            </a:r>
            <a:r>
              <a:rPr lang="sr-Cyrl-RS" sz="2200" dirty="0" smtClean="0"/>
              <a:t>центар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6) </a:t>
            </a:r>
            <a:r>
              <a:rPr lang="sr-Cyrl-RS" sz="2200" dirty="0" smtClean="0"/>
              <a:t>завод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pl-PL" sz="2200" dirty="0" smtClean="0"/>
              <a:t>7) </a:t>
            </a:r>
            <a:r>
              <a:rPr lang="sr-Cyrl-RS" sz="2200" dirty="0" smtClean="0"/>
              <a:t>завод</a:t>
            </a:r>
            <a:r>
              <a:rPr lang="pl-PL" sz="2200" dirty="0" smtClean="0"/>
              <a:t> </a:t>
            </a:r>
            <a:r>
              <a:rPr lang="sr-Cyrl-RS" sz="2200" dirty="0" smtClean="0"/>
              <a:t>за</a:t>
            </a:r>
            <a:r>
              <a:rPr lang="pl-PL" sz="2200" dirty="0" smtClean="0"/>
              <a:t> </a:t>
            </a:r>
            <a:r>
              <a:rPr lang="sr-Cyrl-RS" sz="2200" dirty="0" smtClean="0"/>
              <a:t>јавно</a:t>
            </a:r>
            <a:r>
              <a:rPr lang="pl-PL" sz="2200" dirty="0" smtClean="0"/>
              <a:t> </a:t>
            </a:r>
            <a:r>
              <a:rPr lang="sr-Cyrl-RS" sz="2200" dirty="0" smtClean="0"/>
              <a:t>здравље</a:t>
            </a:r>
            <a:r>
              <a:rPr lang="pl-PL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8) </a:t>
            </a:r>
            <a:r>
              <a:rPr lang="sr-Cyrl-RS" sz="2200" dirty="0" smtClean="0"/>
              <a:t>клиника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9) </a:t>
            </a:r>
            <a:r>
              <a:rPr lang="sr-Cyrl-RS" sz="2200" dirty="0" smtClean="0"/>
              <a:t>институт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10) </a:t>
            </a:r>
            <a:r>
              <a:rPr lang="sr-Cyrl-RS" sz="2200" dirty="0" smtClean="0"/>
              <a:t>клиничко</a:t>
            </a:r>
            <a:r>
              <a:rPr lang="en-US" sz="2200" dirty="0" smtClean="0"/>
              <a:t>-</a:t>
            </a:r>
            <a:r>
              <a:rPr lang="sr-Cyrl-RS" sz="2200" dirty="0" smtClean="0"/>
              <a:t>болнички</a:t>
            </a:r>
            <a:r>
              <a:rPr lang="en-US" sz="2200" dirty="0" smtClean="0"/>
              <a:t> </a:t>
            </a:r>
            <a:r>
              <a:rPr lang="sr-Cyrl-RS" sz="2200" dirty="0" smtClean="0"/>
              <a:t>центар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11) </a:t>
            </a:r>
            <a:r>
              <a:rPr lang="sr-Cyrl-RS" sz="2200" dirty="0" smtClean="0"/>
              <a:t>универзитетски</a:t>
            </a:r>
            <a:r>
              <a:rPr lang="en-US" sz="2200" dirty="0" smtClean="0"/>
              <a:t> </a:t>
            </a:r>
            <a:r>
              <a:rPr lang="sr-Cyrl-RS" sz="2200" dirty="0" smtClean="0"/>
              <a:t>клинички</a:t>
            </a:r>
            <a:r>
              <a:rPr lang="en-US" sz="2200" dirty="0" smtClean="0"/>
              <a:t> </a:t>
            </a:r>
            <a:r>
              <a:rPr lang="sr-Cyrl-RS" sz="2200" dirty="0" smtClean="0"/>
              <a:t>центар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12) </a:t>
            </a:r>
            <a:r>
              <a:rPr lang="sr-Cyrl-RS" sz="2200" dirty="0" smtClean="0"/>
              <a:t>војна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,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санитетска</a:t>
            </a:r>
            <a:r>
              <a:rPr lang="en-US" sz="2200" dirty="0" smtClean="0"/>
              <a:t> </a:t>
            </a:r>
            <a:r>
              <a:rPr lang="sr-Cyrl-RS" sz="2200" dirty="0" smtClean="0"/>
              <a:t>јединица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Војсци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Србије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посебним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341"/>
    </mc:Choice>
    <mc:Fallback xmlns="">
      <p:transition spd="slow" advTm="5034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6632"/>
            <a:ext cx="8172400" cy="6597352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  <a:r>
              <a:rPr lang="sr-Cyrl-RS" sz="2200" dirty="0" smtClean="0"/>
              <a:t>која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оснива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средствима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јавној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својини</a:t>
            </a:r>
            <a:r>
              <a:rPr lang="en-US" sz="2200" dirty="0" smtClean="0"/>
              <a:t>, </a:t>
            </a:r>
            <a:r>
              <a:rPr lang="sr-Cyrl-RS" sz="2200" dirty="0" smtClean="0"/>
              <a:t>чији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оснивач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Република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Србија</a:t>
            </a:r>
            <a:r>
              <a:rPr lang="en-US" sz="2200" dirty="0" smtClean="0"/>
              <a:t>, </a:t>
            </a:r>
            <a:r>
              <a:rPr lang="sr-Cyrl-RS" sz="2200" dirty="0" smtClean="0"/>
              <a:t>аутономна</a:t>
            </a:r>
            <a:r>
              <a:rPr lang="en-US" sz="2200" dirty="0" smtClean="0"/>
              <a:t> </a:t>
            </a:r>
            <a:r>
              <a:rPr lang="sr-Cyrl-RS" sz="2200" dirty="0" smtClean="0"/>
              <a:t>покрајина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јединица</a:t>
            </a:r>
            <a:r>
              <a:rPr lang="en-US" sz="2200" dirty="0" smtClean="0"/>
              <a:t> </a:t>
            </a:r>
            <a:r>
              <a:rPr lang="sr-Cyrl-RS" sz="2200" dirty="0" smtClean="0"/>
              <a:t>локалне</a:t>
            </a:r>
            <a:r>
              <a:rPr lang="en-US" sz="2200" dirty="0" smtClean="0"/>
              <a:t> </a:t>
            </a:r>
            <a:r>
              <a:rPr lang="sr-Cyrl-RS" sz="2200" dirty="0" smtClean="0"/>
              <a:t>самоуправе</a:t>
            </a:r>
            <a:r>
              <a:rPr lang="en-US" sz="2200" dirty="0" smtClean="0"/>
              <a:t>, </a:t>
            </a:r>
            <a:r>
              <a:rPr lang="sr-Cyrl-RS" sz="2200" dirty="0" smtClean="0"/>
              <a:t>оснива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Планом</a:t>
            </a:r>
            <a:r>
              <a:rPr lang="en-US" sz="2200" dirty="0" smtClean="0"/>
              <a:t> </a:t>
            </a:r>
            <a:r>
              <a:rPr lang="sr-Cyrl-RS" sz="2200" dirty="0" smtClean="0"/>
              <a:t>мреже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,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доноси</a:t>
            </a:r>
            <a:r>
              <a:rPr lang="en-US" sz="2200" dirty="0" smtClean="0"/>
              <a:t> </a:t>
            </a:r>
            <a:r>
              <a:rPr lang="sr-Cyrl-RS" sz="2200" dirty="0" smtClean="0"/>
              <a:t>Влада</a:t>
            </a:r>
            <a:r>
              <a:rPr lang="en-US" sz="2200" dirty="0" smtClean="0"/>
              <a:t>. </a:t>
            </a:r>
          </a:p>
          <a:p>
            <a:r>
              <a:rPr lang="sr-Cyrl-RS" sz="2200" dirty="0" smtClean="0"/>
              <a:t>План</a:t>
            </a:r>
            <a:r>
              <a:rPr lang="vi-VN" sz="2200" dirty="0" smtClean="0"/>
              <a:t> </a:t>
            </a:r>
            <a:r>
              <a:rPr lang="sr-Cyrl-RS" sz="2200" dirty="0" smtClean="0"/>
              <a:t>мреже</a:t>
            </a:r>
            <a:r>
              <a:rPr lang="vi-VN" sz="2200" dirty="0" smtClean="0"/>
              <a:t> </a:t>
            </a:r>
            <a:r>
              <a:rPr lang="sr-Cyrl-RS" sz="2200" dirty="0" smtClean="0"/>
              <a:t>утврђује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основу</a:t>
            </a:r>
            <a:r>
              <a:rPr lang="vi-VN" sz="2200" dirty="0" smtClean="0"/>
              <a:t>: </a:t>
            </a:r>
          </a:p>
          <a:p>
            <a:pPr>
              <a:buNone/>
            </a:pPr>
            <a:r>
              <a:rPr lang="en-US" sz="2200" dirty="0" smtClean="0"/>
              <a:t>	1) </a:t>
            </a:r>
            <a:r>
              <a:rPr lang="sr-Cyrl-RS" sz="2200" dirty="0" smtClean="0"/>
              <a:t>Стратегије</a:t>
            </a:r>
            <a:r>
              <a:rPr lang="en-US" sz="2200" dirty="0" smtClean="0"/>
              <a:t> </a:t>
            </a:r>
            <a:r>
              <a:rPr lang="sr-Cyrl-RS" sz="2200" dirty="0" smtClean="0"/>
              <a:t>развоја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2) </a:t>
            </a:r>
            <a:r>
              <a:rPr lang="sr-Cyrl-RS" sz="2200" dirty="0" smtClean="0"/>
              <a:t>здравственог</a:t>
            </a:r>
            <a:r>
              <a:rPr lang="en-US" sz="2200" dirty="0" smtClean="0"/>
              <a:t> </a:t>
            </a:r>
            <a:r>
              <a:rPr lang="sr-Cyrl-RS" sz="2200" dirty="0" smtClean="0"/>
              <a:t>стања</a:t>
            </a:r>
            <a:r>
              <a:rPr lang="en-US" sz="2200" dirty="0" smtClean="0"/>
              <a:t> </a:t>
            </a:r>
            <a:r>
              <a:rPr lang="sr-Cyrl-RS" sz="2200" dirty="0" smtClean="0"/>
              <a:t>становништва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3) </a:t>
            </a:r>
            <a:r>
              <a:rPr lang="sr-Cyrl-RS" sz="2200" dirty="0" smtClean="0"/>
              <a:t>броја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старосне</a:t>
            </a:r>
            <a:r>
              <a:rPr lang="en-US" sz="2200" dirty="0" smtClean="0"/>
              <a:t> </a:t>
            </a:r>
            <a:r>
              <a:rPr lang="sr-Cyrl-RS" sz="2200" dirty="0" smtClean="0"/>
              <a:t>структуре</a:t>
            </a:r>
            <a:r>
              <a:rPr lang="en-US" sz="2200" dirty="0" smtClean="0"/>
              <a:t> </a:t>
            </a:r>
            <a:r>
              <a:rPr lang="sr-Cyrl-RS" sz="2200" dirty="0" smtClean="0"/>
              <a:t>становништва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4) </a:t>
            </a:r>
            <a:r>
              <a:rPr lang="sr-Cyrl-RS" sz="2200" dirty="0" smtClean="0"/>
              <a:t>постојећег</a:t>
            </a:r>
            <a:r>
              <a:rPr lang="en-US" sz="2200" dirty="0" smtClean="0"/>
              <a:t> </a:t>
            </a:r>
            <a:r>
              <a:rPr lang="sr-Cyrl-RS" sz="2200" dirty="0" smtClean="0"/>
              <a:t>броја</a:t>
            </a:r>
            <a:r>
              <a:rPr lang="en-US" sz="2200" dirty="0" smtClean="0"/>
              <a:t>, </a:t>
            </a:r>
            <a:r>
              <a:rPr lang="sr-Cyrl-RS" sz="2200" dirty="0" smtClean="0"/>
              <a:t>капацитета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распореда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5) </a:t>
            </a:r>
            <a:r>
              <a:rPr lang="sr-Cyrl-RS" sz="2200" dirty="0" smtClean="0"/>
              <a:t>степена</a:t>
            </a:r>
            <a:r>
              <a:rPr lang="en-US" sz="2200" dirty="0" smtClean="0"/>
              <a:t> </a:t>
            </a:r>
            <a:r>
              <a:rPr lang="sr-Cyrl-RS" sz="2200" dirty="0" smtClean="0"/>
              <a:t>урбанизације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развијености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саобраћајне</a:t>
            </a:r>
            <a:r>
              <a:rPr lang="en-US" sz="2200" dirty="0" smtClean="0"/>
              <a:t> </a:t>
            </a:r>
            <a:r>
              <a:rPr lang="sr-Cyrl-RS" sz="2200" dirty="0" smtClean="0"/>
              <a:t>повезаности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појединих</a:t>
            </a:r>
            <a:r>
              <a:rPr lang="en-US" sz="2200" dirty="0" smtClean="0"/>
              <a:t> </a:t>
            </a:r>
            <a:r>
              <a:rPr lang="sr-Cyrl-RS" sz="2200" dirty="0" smtClean="0"/>
              <a:t>подручја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6) </a:t>
            </a:r>
            <a:r>
              <a:rPr lang="sr-Cyrl-RS" sz="2200" dirty="0" smtClean="0"/>
              <a:t>доступности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vi-VN" sz="2200" dirty="0" smtClean="0"/>
              <a:t>7) </a:t>
            </a:r>
            <a:r>
              <a:rPr lang="sr-Cyrl-RS" sz="2200" dirty="0" smtClean="0"/>
              <a:t>потребног</a:t>
            </a:r>
            <a:r>
              <a:rPr lang="vi-VN" sz="2200" dirty="0" smtClean="0"/>
              <a:t> </a:t>
            </a:r>
            <a:r>
              <a:rPr lang="sr-Cyrl-RS" sz="2200" dirty="0" smtClean="0"/>
              <a:t>обима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одређеног</a:t>
            </a:r>
            <a:r>
              <a:rPr lang="vi-VN" sz="2200" dirty="0" smtClean="0"/>
              <a:t> </a:t>
            </a:r>
            <a:r>
              <a:rPr lang="sr-Cyrl-RS" sz="2200" dirty="0" smtClean="0"/>
              <a:t>нивоа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vi-VN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8) </a:t>
            </a:r>
            <a:r>
              <a:rPr lang="sr-Cyrl-RS" sz="2200" dirty="0" smtClean="0"/>
              <a:t>економске</a:t>
            </a:r>
            <a:r>
              <a:rPr lang="en-US" sz="2200" dirty="0" smtClean="0"/>
              <a:t> </a:t>
            </a:r>
            <a:r>
              <a:rPr lang="sr-Cyrl-RS" sz="2200" dirty="0" smtClean="0"/>
              <a:t>могућности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Републике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Србије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780"/>
    </mc:Choice>
    <mc:Fallback xmlns="">
      <p:transition spd="slow" advTm="5778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6632"/>
            <a:ext cx="8676456" cy="6858000"/>
          </a:xfrm>
        </p:spPr>
        <p:txBody>
          <a:bodyPr>
            <a:noAutofit/>
          </a:bodyPr>
          <a:lstStyle/>
          <a:p>
            <a:r>
              <a:rPr lang="sr-Cyrl-RS" sz="2000" dirty="0" smtClean="0"/>
              <a:t>Планом</a:t>
            </a:r>
            <a:r>
              <a:rPr lang="vi-VN" sz="2000" dirty="0" smtClean="0"/>
              <a:t> </a:t>
            </a:r>
            <a:r>
              <a:rPr lang="sr-Cyrl-RS" sz="2000" dirty="0" smtClean="0"/>
              <a:t>мреже</a:t>
            </a:r>
            <a:r>
              <a:rPr lang="vi-VN" sz="2000" dirty="0" smtClean="0"/>
              <a:t> </a:t>
            </a:r>
            <a:r>
              <a:rPr lang="sr-Cyrl-RS" sz="2000" dirty="0" smtClean="0"/>
              <a:t>утврђују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: </a:t>
            </a:r>
            <a:r>
              <a:rPr lang="sr-Cyrl-RS" sz="2000" dirty="0" smtClean="0"/>
              <a:t>број</a:t>
            </a:r>
            <a:r>
              <a:rPr lang="vi-VN" sz="2000" dirty="0" smtClean="0"/>
              <a:t>, </a:t>
            </a:r>
            <a:r>
              <a:rPr lang="sr-Cyrl-RS" sz="2000" dirty="0" smtClean="0"/>
              <a:t>структура</a:t>
            </a:r>
            <a:r>
              <a:rPr lang="vi-VN" sz="2000" dirty="0" smtClean="0"/>
              <a:t>, </a:t>
            </a:r>
            <a:r>
              <a:rPr lang="sr-Cyrl-RS" sz="2000" dirty="0" smtClean="0"/>
              <a:t>капацитети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просторни</a:t>
            </a:r>
            <a:r>
              <a:rPr lang="vi-VN" sz="2000" dirty="0" smtClean="0"/>
              <a:t> </a:t>
            </a:r>
            <a:r>
              <a:rPr lang="sr-Cyrl-RS" sz="2000" dirty="0" smtClean="0"/>
              <a:t>распоред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здравствених</a:t>
            </a:r>
            <a:r>
              <a:rPr lang="vi-VN" sz="2000" dirty="0" smtClean="0"/>
              <a:t> </a:t>
            </a:r>
            <a:r>
              <a:rPr lang="sr-Cyrl-RS" sz="2000" dirty="0" smtClean="0"/>
              <a:t>установа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јавној</a:t>
            </a:r>
            <a:r>
              <a:rPr lang="vi-VN" sz="2000" dirty="0" smtClean="0"/>
              <a:t> </a:t>
            </a:r>
            <a:r>
              <a:rPr lang="sr-Cyrl-RS" sz="2000" dirty="0" smtClean="0"/>
              <a:t>својини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њихових</a:t>
            </a:r>
            <a:r>
              <a:rPr lang="vi-VN" sz="2000" dirty="0" smtClean="0"/>
              <a:t> </a:t>
            </a:r>
            <a:r>
              <a:rPr lang="sr-Cyrl-RS" sz="2000" dirty="0" smtClean="0"/>
              <a:t>организационих</a:t>
            </a:r>
            <a:r>
              <a:rPr lang="vi-VN" sz="2000" dirty="0" smtClean="0"/>
              <a:t> </a:t>
            </a:r>
            <a:r>
              <a:rPr lang="sr-Cyrl-RS" sz="2000" dirty="0" smtClean="0"/>
              <a:t>јединица</a:t>
            </a:r>
            <a:r>
              <a:rPr lang="vi-VN" sz="2000" dirty="0" smtClean="0"/>
              <a:t> </a:t>
            </a:r>
            <a:r>
              <a:rPr lang="sr-Cyrl-RS" sz="2000" dirty="0" smtClean="0"/>
              <a:t>по</a:t>
            </a:r>
            <a:r>
              <a:rPr lang="vi-VN" sz="2000" dirty="0" smtClean="0"/>
              <a:t> </a:t>
            </a:r>
            <a:r>
              <a:rPr lang="sr-Cyrl-RS" sz="2000" dirty="0" smtClean="0"/>
              <a:t>нивоима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vi-VN" sz="2000" dirty="0" smtClean="0"/>
              <a:t> </a:t>
            </a:r>
            <a:r>
              <a:rPr lang="sr-Cyrl-RS" sz="2000" dirty="0" smtClean="0"/>
              <a:t>заштите</a:t>
            </a:r>
            <a:r>
              <a:rPr lang="vi-VN" sz="2000" dirty="0" smtClean="0"/>
              <a:t>, </a:t>
            </a:r>
            <a:r>
              <a:rPr lang="sr-Cyrl-RS" sz="2000" dirty="0" smtClean="0"/>
              <a:t>организација</a:t>
            </a:r>
            <a:r>
              <a:rPr lang="vi-VN" sz="2000" dirty="0" smtClean="0"/>
              <a:t> </a:t>
            </a:r>
            <a:r>
              <a:rPr lang="sr-Cyrl-RS" sz="2000" dirty="0" smtClean="0"/>
              <a:t>пружања</a:t>
            </a:r>
            <a:r>
              <a:rPr lang="vi-VN" sz="2000" dirty="0" smtClean="0"/>
              <a:t> </a:t>
            </a:r>
            <a:r>
              <a:rPr lang="sr-Cyrl-RS" sz="2000" dirty="0" smtClean="0"/>
              <a:t>хитне</a:t>
            </a:r>
            <a:r>
              <a:rPr lang="vi-VN" sz="2000" dirty="0" smtClean="0"/>
              <a:t> </a:t>
            </a:r>
            <a:r>
              <a:rPr lang="sr-Cyrl-RS" sz="2000" dirty="0" smtClean="0"/>
              <a:t>медицинске</a:t>
            </a:r>
            <a:r>
              <a:rPr lang="vi-VN" sz="2000" dirty="0" smtClean="0"/>
              <a:t> </a:t>
            </a:r>
            <a:r>
              <a:rPr lang="sr-Cyrl-RS" sz="2000" dirty="0" smtClean="0"/>
              <a:t>помоћи</a:t>
            </a:r>
            <a:r>
              <a:rPr lang="vi-VN" sz="2000" dirty="0" smtClean="0"/>
              <a:t>,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друга</a:t>
            </a:r>
            <a:r>
              <a:rPr lang="vi-VN" sz="2000" dirty="0" smtClean="0"/>
              <a:t> </a:t>
            </a:r>
            <a:r>
              <a:rPr lang="sr-Cyrl-RS" sz="2000" dirty="0" smtClean="0"/>
              <a:t>питања</a:t>
            </a:r>
            <a:r>
              <a:rPr lang="vi-VN" sz="2000" dirty="0" smtClean="0"/>
              <a:t> </a:t>
            </a:r>
            <a:r>
              <a:rPr lang="sr-Cyrl-RS" sz="2000" dirty="0" smtClean="0"/>
              <a:t>од</a:t>
            </a:r>
            <a:r>
              <a:rPr lang="vi-VN" sz="2000" dirty="0" smtClean="0"/>
              <a:t> </a:t>
            </a:r>
            <a:r>
              <a:rPr lang="sr-Cyrl-RS" sz="2000" dirty="0" smtClean="0"/>
              <a:t>значаја</a:t>
            </a:r>
            <a:r>
              <a:rPr lang="vi-VN" sz="2000" dirty="0" smtClean="0"/>
              <a:t> </a:t>
            </a:r>
            <a:r>
              <a:rPr lang="sr-Cyrl-RS" sz="2000" dirty="0" smtClean="0"/>
              <a:t>за</a:t>
            </a:r>
            <a:r>
              <a:rPr lang="vi-VN" sz="2000" dirty="0" smtClean="0"/>
              <a:t> </a:t>
            </a:r>
            <a:r>
              <a:rPr lang="sr-Cyrl-RS" sz="2000" dirty="0" smtClean="0"/>
              <a:t>организацију</a:t>
            </a:r>
            <a:r>
              <a:rPr lang="vi-VN" sz="2000" dirty="0" smtClean="0"/>
              <a:t> </a:t>
            </a:r>
            <a:r>
              <a:rPr lang="sr-Cyrl-RS" sz="2000" dirty="0" smtClean="0"/>
              <a:t>система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vi-VN" sz="2000" dirty="0" smtClean="0"/>
              <a:t> </a:t>
            </a:r>
            <a:r>
              <a:rPr lang="sr-Cyrl-RS" sz="2000" dirty="0" smtClean="0"/>
              <a:t>заштите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Републици</a:t>
            </a:r>
            <a:r>
              <a:rPr lang="vi-VN" sz="2000" dirty="0" smtClean="0"/>
              <a:t> </a:t>
            </a:r>
            <a:r>
              <a:rPr lang="sr-Cyrl-RS" sz="2000" dirty="0" smtClean="0"/>
              <a:t>Србији</a:t>
            </a:r>
            <a:r>
              <a:rPr lang="vi-VN" sz="2000" dirty="0" smtClean="0"/>
              <a:t>. </a:t>
            </a:r>
          </a:p>
          <a:p>
            <a:r>
              <a:rPr lang="sr-Cyrl-RS" sz="2000" dirty="0" smtClean="0"/>
              <a:t>Здравствену</a:t>
            </a:r>
            <a:r>
              <a:rPr lang="en-US" sz="2000" dirty="0" smtClean="0"/>
              <a:t> </a:t>
            </a:r>
            <a:r>
              <a:rPr lang="sr-Cyrl-RS" sz="2000" dirty="0" smtClean="0"/>
              <a:t>установу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јавној</a:t>
            </a:r>
            <a:r>
              <a:rPr lang="en-US" sz="2000" dirty="0" smtClean="0"/>
              <a:t> </a:t>
            </a:r>
            <a:r>
              <a:rPr lang="sr-Cyrl-RS" sz="2000" dirty="0" smtClean="0"/>
              <a:t>својини</a:t>
            </a:r>
            <a:r>
              <a:rPr lang="en-US" sz="2000" dirty="0" smtClean="0"/>
              <a:t> </a:t>
            </a:r>
            <a:r>
              <a:rPr lang="sr-Cyrl-RS" sz="2000" dirty="0" smtClean="0"/>
              <a:t>оснива</a:t>
            </a:r>
            <a:r>
              <a:rPr lang="en-US" sz="2000" dirty="0" smtClean="0"/>
              <a:t> </a:t>
            </a:r>
            <a:r>
              <a:rPr lang="sr-Cyrl-RS" sz="2000" dirty="0" smtClean="0"/>
              <a:t>Република</a:t>
            </a:r>
            <a:r>
              <a:rPr lang="en-US" sz="2000" dirty="0" smtClean="0"/>
              <a:t> </a:t>
            </a:r>
            <a:r>
              <a:rPr lang="sr-Cyrl-RS" sz="2000" dirty="0" smtClean="0"/>
              <a:t>Србија</a:t>
            </a:r>
            <a:r>
              <a:rPr lang="en-US" sz="2000" dirty="0" smtClean="0"/>
              <a:t>, </a:t>
            </a:r>
            <a:r>
              <a:rPr lang="sr-Cyrl-RS" sz="2000" dirty="0" smtClean="0"/>
              <a:t>а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територији</a:t>
            </a:r>
            <a:r>
              <a:rPr lang="en-US" sz="2000" dirty="0" smtClean="0"/>
              <a:t> </a:t>
            </a:r>
            <a:r>
              <a:rPr lang="sr-Cyrl-RS" sz="2000" dirty="0" smtClean="0"/>
              <a:t>аутономне</a:t>
            </a:r>
            <a:r>
              <a:rPr lang="en-US" sz="2000" dirty="0" smtClean="0"/>
              <a:t> </a:t>
            </a:r>
            <a:r>
              <a:rPr lang="sr-Cyrl-RS" sz="2000" dirty="0" smtClean="0"/>
              <a:t>покрајине</a:t>
            </a:r>
            <a:r>
              <a:rPr lang="en-US" sz="2000" dirty="0" smtClean="0"/>
              <a:t> - </a:t>
            </a:r>
            <a:r>
              <a:rPr lang="sr-Cyrl-RS" sz="2000" dirty="0" smtClean="0"/>
              <a:t>аутономна</a:t>
            </a:r>
            <a:r>
              <a:rPr lang="en-US" sz="2000" dirty="0" smtClean="0"/>
              <a:t> </a:t>
            </a:r>
            <a:r>
              <a:rPr lang="sr-Cyrl-RS" sz="2000" dirty="0" smtClean="0"/>
              <a:t>покрајина</a:t>
            </a:r>
            <a:r>
              <a:rPr lang="en-US" sz="2000" dirty="0" smtClean="0"/>
              <a:t>, </a:t>
            </a:r>
            <a:r>
              <a:rPr lang="sr-Cyrl-RS" sz="2000" dirty="0" smtClean="0"/>
              <a:t>осим</a:t>
            </a:r>
            <a:r>
              <a:rPr lang="en-US" sz="2000" dirty="0" smtClean="0"/>
              <a:t> </a:t>
            </a:r>
            <a:r>
              <a:rPr lang="sr-Cyrl-RS" sz="2000" dirty="0" smtClean="0"/>
              <a:t>апотекарске</a:t>
            </a:r>
            <a:r>
              <a:rPr lang="en-US" sz="2000" dirty="0" smtClean="0"/>
              <a:t> </a:t>
            </a:r>
            <a:r>
              <a:rPr lang="sr-Cyrl-RS" sz="2000" dirty="0" smtClean="0"/>
              <a:t>установе</a:t>
            </a:r>
            <a:r>
              <a:rPr lang="en-US" sz="2000" dirty="0" smtClean="0"/>
              <a:t>, </a:t>
            </a:r>
            <a:r>
              <a:rPr lang="sr-Cyrl-RS" sz="2000" dirty="0" smtClean="0"/>
              <a:t>коју</a:t>
            </a:r>
            <a:r>
              <a:rPr lang="en-US" sz="2000" dirty="0" smtClean="0"/>
              <a:t> </a:t>
            </a:r>
            <a:r>
              <a:rPr lang="sr-Cyrl-RS" sz="2000" dirty="0" smtClean="0"/>
              <a:t>оснива</a:t>
            </a:r>
            <a:r>
              <a:rPr lang="en-US" sz="2000" dirty="0" smtClean="0"/>
              <a:t> </a:t>
            </a:r>
            <a:r>
              <a:rPr lang="sr-Cyrl-RS" sz="2000" dirty="0" smtClean="0"/>
              <a:t>јединица</a:t>
            </a:r>
            <a:r>
              <a:rPr lang="en-US" sz="2000" dirty="0" smtClean="0"/>
              <a:t> </a:t>
            </a:r>
            <a:r>
              <a:rPr lang="sr-Cyrl-RS" sz="2000" dirty="0" smtClean="0"/>
              <a:t>локалне</a:t>
            </a:r>
            <a:r>
              <a:rPr lang="en-US" sz="2000" dirty="0" smtClean="0"/>
              <a:t> </a:t>
            </a:r>
            <a:r>
              <a:rPr lang="sr-Cyrl-RS" sz="2000" dirty="0" smtClean="0"/>
              <a:t>самоуправе</a:t>
            </a:r>
            <a:r>
              <a:rPr lang="en-US" sz="2000" dirty="0" smtClean="0"/>
              <a:t>,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складу</a:t>
            </a:r>
            <a:r>
              <a:rPr lang="en-US" sz="2000" dirty="0" smtClean="0"/>
              <a:t> </a:t>
            </a:r>
            <a:r>
              <a:rPr lang="sr-Cyrl-RS" sz="2000" dirty="0" smtClean="0"/>
              <a:t>са</a:t>
            </a:r>
            <a:r>
              <a:rPr lang="en-US" sz="2000" dirty="0" smtClean="0"/>
              <a:t> </a:t>
            </a:r>
            <a:r>
              <a:rPr lang="sr-Cyrl-RS" sz="2000" dirty="0" smtClean="0"/>
              <a:t>законом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Планом</a:t>
            </a:r>
            <a:r>
              <a:rPr lang="en-US" sz="2000" dirty="0" smtClean="0"/>
              <a:t> </a:t>
            </a:r>
            <a:r>
              <a:rPr lang="sr-Cyrl-RS" sz="2000" dirty="0" smtClean="0"/>
              <a:t>мреже</a:t>
            </a:r>
            <a:r>
              <a:rPr lang="en-US" sz="2000" dirty="0" smtClean="0"/>
              <a:t>. </a:t>
            </a:r>
          </a:p>
          <a:p>
            <a:r>
              <a:rPr lang="sr-Cyrl-RS" sz="2000" dirty="0" smtClean="0"/>
              <a:t>Здравствена</a:t>
            </a:r>
            <a:r>
              <a:rPr lang="en-US" sz="2000" dirty="0" smtClean="0"/>
              <a:t> </a:t>
            </a:r>
            <a:r>
              <a:rPr lang="sr-Cyrl-RS" sz="2000" dirty="0" smtClean="0"/>
              <a:t>установа</a:t>
            </a:r>
            <a:r>
              <a:rPr lang="en-US" sz="2000" dirty="0" smtClean="0"/>
              <a:t> </a:t>
            </a:r>
            <a:r>
              <a:rPr lang="sr-Cyrl-RS" sz="2000" dirty="0" smtClean="0"/>
              <a:t>која</a:t>
            </a:r>
            <a:r>
              <a:rPr lang="en-US" sz="2000" dirty="0" smtClean="0"/>
              <a:t> </a:t>
            </a:r>
            <a:r>
              <a:rPr lang="sr-Cyrl-RS" sz="2000" dirty="0" smtClean="0"/>
              <a:t>обавља</a:t>
            </a:r>
            <a:r>
              <a:rPr lang="en-US" sz="2000" dirty="0" smtClean="0"/>
              <a:t> </a:t>
            </a:r>
            <a:r>
              <a:rPr lang="sr-Cyrl-RS" sz="2000" dirty="0" smtClean="0"/>
              <a:t>хитну</a:t>
            </a:r>
            <a:r>
              <a:rPr lang="en-US" sz="2000" dirty="0" smtClean="0"/>
              <a:t> </a:t>
            </a:r>
            <a:r>
              <a:rPr lang="sr-Cyrl-RS" sz="2000" dirty="0" smtClean="0"/>
              <a:t>медицинску</a:t>
            </a:r>
            <a:r>
              <a:rPr lang="en-US" sz="2000" dirty="0" smtClean="0"/>
              <a:t> </a:t>
            </a:r>
            <a:r>
              <a:rPr lang="sr-Cyrl-RS" sz="2000" dirty="0" smtClean="0"/>
              <a:t>помоћ</a:t>
            </a:r>
            <a:r>
              <a:rPr lang="en-US" sz="2000" dirty="0" smtClean="0"/>
              <a:t>, </a:t>
            </a:r>
            <a:r>
              <a:rPr lang="sr-Cyrl-RS" sz="2000" dirty="0" smtClean="0"/>
              <a:t>производњу</a:t>
            </a:r>
            <a:r>
              <a:rPr lang="en-US" sz="2000" dirty="0" smtClean="0"/>
              <a:t> </a:t>
            </a:r>
            <a:r>
              <a:rPr lang="sr-Cyrl-RS" sz="2000" dirty="0" smtClean="0"/>
              <a:t>серума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вакцина</a:t>
            </a:r>
            <a:r>
              <a:rPr lang="en-US" sz="2000" dirty="0" smtClean="0"/>
              <a:t>, </a:t>
            </a:r>
            <a:r>
              <a:rPr lang="sr-Cyrl-RS" sz="2000" dirty="0" smtClean="0"/>
              <a:t>патоанатомско</a:t>
            </a:r>
            <a:r>
              <a:rPr lang="en-US" sz="2000" dirty="0" smtClean="0"/>
              <a:t> </a:t>
            </a:r>
            <a:r>
              <a:rPr lang="sr-Cyrl-RS" sz="2000" dirty="0" smtClean="0"/>
              <a:t>обдукцијску</a:t>
            </a:r>
            <a:r>
              <a:rPr lang="en-US" sz="2000" dirty="0" smtClean="0"/>
              <a:t> </a:t>
            </a:r>
            <a:r>
              <a:rPr lang="sr-Cyrl-RS" sz="2000" dirty="0" smtClean="0"/>
              <a:t>делатност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судскомедицинску</a:t>
            </a:r>
            <a:r>
              <a:rPr lang="en-US" sz="2000" dirty="0" smtClean="0"/>
              <a:t> </a:t>
            </a:r>
            <a:r>
              <a:rPr lang="sr-Cyrl-RS" sz="2000" dirty="0" smtClean="0"/>
              <a:t>делатност</a:t>
            </a:r>
            <a:r>
              <a:rPr lang="en-US" sz="2000" dirty="0" smtClean="0"/>
              <a:t>, </a:t>
            </a:r>
            <a:r>
              <a:rPr lang="sr-Cyrl-RS" sz="2000" dirty="0" smtClean="0"/>
              <a:t>као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здравствену</a:t>
            </a:r>
            <a:r>
              <a:rPr lang="en-US" sz="2000" dirty="0" smtClean="0"/>
              <a:t> </a:t>
            </a:r>
            <a:r>
              <a:rPr lang="sr-Cyrl-RS" sz="2000" dirty="0" smtClean="0"/>
              <a:t>делатност</a:t>
            </a:r>
            <a:r>
              <a:rPr lang="en-US" sz="2000" dirty="0" smtClean="0"/>
              <a:t> </a:t>
            </a:r>
            <a:r>
              <a:rPr lang="sr-Cyrl-RS" sz="2000" dirty="0" smtClean="0"/>
              <a:t>из</a:t>
            </a:r>
            <a:r>
              <a:rPr lang="en-US" sz="2000" dirty="0" smtClean="0"/>
              <a:t> </a:t>
            </a:r>
            <a:r>
              <a:rPr lang="sr-Cyrl-RS" sz="2000" dirty="0" smtClean="0"/>
              <a:t>области</a:t>
            </a:r>
            <a:r>
              <a:rPr lang="en-US" sz="2000" dirty="0" smtClean="0"/>
              <a:t> </a:t>
            </a:r>
            <a:r>
              <a:rPr lang="sr-Cyrl-RS" sz="2000" dirty="0" smtClean="0"/>
              <a:t>јавног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здравља</a:t>
            </a:r>
            <a:r>
              <a:rPr lang="en-US" sz="2000" dirty="0" smtClean="0"/>
              <a:t>, </a:t>
            </a:r>
            <a:r>
              <a:rPr lang="sr-Cyrl-RS" sz="2000" dirty="0" smtClean="0"/>
              <a:t>оснива</a:t>
            </a:r>
            <a:r>
              <a:rPr lang="en-US" sz="2000" dirty="0" smtClean="0"/>
              <a:t> </a:t>
            </a:r>
            <a:r>
              <a:rPr lang="sr-Cyrl-RS" sz="2000" dirty="0" smtClean="0"/>
              <a:t>се</a:t>
            </a:r>
            <a:r>
              <a:rPr lang="en-US" sz="2000" dirty="0" smtClean="0"/>
              <a:t> </a:t>
            </a:r>
            <a:r>
              <a:rPr lang="sr-Cyrl-RS" sz="2000" dirty="0" smtClean="0"/>
              <a:t>искључиво</a:t>
            </a:r>
            <a:r>
              <a:rPr lang="en-US" sz="2000" dirty="0" smtClean="0"/>
              <a:t> 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sr-Cyrl-RS" sz="2000" dirty="0" smtClean="0"/>
              <a:t>јавној</a:t>
            </a:r>
            <a:r>
              <a:rPr lang="en-US" sz="2000" dirty="0" smtClean="0"/>
              <a:t> </a:t>
            </a:r>
            <a:r>
              <a:rPr lang="sr-Cyrl-RS" sz="2000" dirty="0" smtClean="0"/>
              <a:t>својини</a:t>
            </a:r>
            <a:r>
              <a:rPr lang="en-US" sz="2000" dirty="0" smtClean="0"/>
              <a:t>. </a:t>
            </a:r>
          </a:p>
          <a:p>
            <a:r>
              <a:rPr lang="sr-Cyrl-RS" sz="2000" dirty="0" smtClean="0"/>
              <a:t>Здравствена</a:t>
            </a:r>
            <a:r>
              <a:rPr lang="vi-VN" sz="2000" dirty="0" smtClean="0"/>
              <a:t> </a:t>
            </a:r>
            <a:r>
              <a:rPr lang="sr-Cyrl-RS" sz="2000" dirty="0" smtClean="0"/>
              <a:t>установа</a:t>
            </a:r>
            <a:r>
              <a:rPr lang="vi-VN" sz="2000" dirty="0" smtClean="0"/>
              <a:t> </a:t>
            </a:r>
            <a:r>
              <a:rPr lang="sr-Cyrl-RS" sz="2000" dirty="0" smtClean="0"/>
              <a:t>која</a:t>
            </a:r>
            <a:r>
              <a:rPr lang="vi-VN" sz="2000" dirty="0" smtClean="0"/>
              <a:t> </a:t>
            </a:r>
            <a:r>
              <a:rPr lang="sr-Cyrl-RS" sz="2000" dirty="0" smtClean="0"/>
              <a:t>обавља</a:t>
            </a:r>
            <a:r>
              <a:rPr lang="vi-VN" sz="2000" dirty="0" smtClean="0"/>
              <a:t> </a:t>
            </a:r>
            <a:r>
              <a:rPr lang="sr-Cyrl-RS" sz="2000" dirty="0" smtClean="0"/>
              <a:t>припрему</a:t>
            </a:r>
            <a:r>
              <a:rPr lang="vi-VN" sz="2000" dirty="0" smtClean="0"/>
              <a:t> </a:t>
            </a:r>
            <a:r>
              <a:rPr lang="sr-Cyrl-RS" sz="2000" dirty="0" smtClean="0"/>
              <a:t>крви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компонената</a:t>
            </a:r>
            <a:r>
              <a:rPr lang="vi-VN" sz="2000" dirty="0" smtClean="0"/>
              <a:t> </a:t>
            </a:r>
            <a:r>
              <a:rPr lang="sr-Cyrl-RS" sz="2000" dirty="0" smtClean="0"/>
              <a:t>крви</a:t>
            </a:r>
            <a:r>
              <a:rPr lang="vi-VN" sz="2000" dirty="0" smtClean="0"/>
              <a:t>, </a:t>
            </a:r>
            <a:r>
              <a:rPr lang="sr-Cyrl-RS" sz="2000" dirty="0" smtClean="0"/>
              <a:t>узимање</a:t>
            </a:r>
            <a:r>
              <a:rPr lang="vi-VN" sz="2000" dirty="0" smtClean="0"/>
              <a:t>, </a:t>
            </a:r>
            <a:r>
              <a:rPr lang="sr-Cyrl-RS" sz="2000" dirty="0" smtClean="0"/>
              <a:t>чување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пресађивање</a:t>
            </a:r>
            <a:r>
              <a:rPr lang="vi-VN" sz="2000" dirty="0" smtClean="0"/>
              <a:t> </a:t>
            </a:r>
            <a:r>
              <a:rPr lang="sr-Cyrl-RS" sz="2000" dirty="0" smtClean="0"/>
              <a:t>људских</a:t>
            </a:r>
            <a:r>
              <a:rPr lang="vi-VN" sz="2000" dirty="0" smtClean="0"/>
              <a:t> </a:t>
            </a:r>
            <a:r>
              <a:rPr lang="sr-Cyrl-RS" sz="2000" dirty="0" smtClean="0"/>
              <a:t>органа</a:t>
            </a:r>
            <a:r>
              <a:rPr lang="vi-VN" sz="2000" dirty="0" smtClean="0"/>
              <a:t>, </a:t>
            </a:r>
            <a:r>
              <a:rPr lang="sr-Cyrl-RS" sz="2000" dirty="0" smtClean="0"/>
              <a:t>односно</a:t>
            </a:r>
            <a:r>
              <a:rPr lang="vi-VN" sz="2000" dirty="0" smtClean="0"/>
              <a:t> </a:t>
            </a:r>
            <a:r>
              <a:rPr lang="sr-Cyrl-RS" sz="2000" dirty="0" smtClean="0"/>
              <a:t>обраду</a:t>
            </a:r>
            <a:r>
              <a:rPr lang="vi-VN" sz="2000" dirty="0" smtClean="0"/>
              <a:t>, </a:t>
            </a:r>
            <a:r>
              <a:rPr lang="sr-Cyrl-RS" sz="2000" dirty="0" smtClean="0"/>
              <a:t>очување</a:t>
            </a:r>
            <a:r>
              <a:rPr lang="vi-VN" sz="2000" dirty="0" smtClean="0"/>
              <a:t>, </a:t>
            </a:r>
            <a:r>
              <a:rPr lang="sr-Cyrl-RS" sz="2000" dirty="0" smtClean="0"/>
              <a:t>складиштење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дистрибуцију</a:t>
            </a:r>
            <a:r>
              <a:rPr lang="vi-VN" sz="2000" dirty="0" smtClean="0"/>
              <a:t> </a:t>
            </a:r>
            <a:r>
              <a:rPr lang="sr-Cyrl-RS" sz="2000" dirty="0" smtClean="0"/>
              <a:t>људских</a:t>
            </a:r>
            <a:r>
              <a:rPr lang="vi-VN" sz="2000" dirty="0" smtClean="0"/>
              <a:t> </a:t>
            </a:r>
            <a:r>
              <a:rPr lang="sr-Cyrl-RS" sz="2000" dirty="0" smtClean="0"/>
              <a:t>ћелија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ткива</a:t>
            </a:r>
            <a:r>
              <a:rPr lang="vi-VN" sz="2000" dirty="0" smtClean="0"/>
              <a:t>, </a:t>
            </a:r>
            <a:r>
              <a:rPr lang="sr-Cyrl-RS" sz="2000" dirty="0" smtClean="0"/>
              <a:t>добијање</a:t>
            </a:r>
            <a:r>
              <a:rPr lang="vi-VN" sz="2000" dirty="0" smtClean="0"/>
              <a:t>, </a:t>
            </a:r>
            <a:r>
              <a:rPr lang="sr-Cyrl-RS" sz="2000" dirty="0" smtClean="0"/>
              <a:t>обраду</a:t>
            </a:r>
            <a:r>
              <a:rPr lang="vi-VN" sz="2000" dirty="0" smtClean="0"/>
              <a:t>, </a:t>
            </a:r>
            <a:r>
              <a:rPr lang="sr-Cyrl-RS" sz="2000" dirty="0" smtClean="0"/>
              <a:t>очување</a:t>
            </a:r>
            <a:r>
              <a:rPr lang="vi-VN" sz="2000" dirty="0" smtClean="0"/>
              <a:t>, </a:t>
            </a:r>
            <a:r>
              <a:rPr lang="sr-Cyrl-RS" sz="2000" dirty="0" smtClean="0"/>
              <a:t>складиштење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дистрибуцију</a:t>
            </a:r>
            <a:r>
              <a:rPr lang="vi-VN" sz="2000" dirty="0" smtClean="0"/>
              <a:t> </a:t>
            </a:r>
            <a:r>
              <a:rPr lang="sr-Cyrl-RS" sz="2000" dirty="0" smtClean="0"/>
              <a:t>репродуктивних</a:t>
            </a:r>
            <a:r>
              <a:rPr lang="vi-VN" sz="2000" dirty="0" smtClean="0"/>
              <a:t> </a:t>
            </a:r>
            <a:r>
              <a:rPr lang="sr-Cyrl-RS" sz="2000" dirty="0" smtClean="0"/>
              <a:t>ћелија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ткива</a:t>
            </a:r>
            <a:r>
              <a:rPr lang="vi-VN" sz="2000" dirty="0" smtClean="0"/>
              <a:t> </a:t>
            </a:r>
            <a:r>
              <a:rPr lang="sr-Cyrl-RS" sz="2000" dirty="0" smtClean="0"/>
              <a:t>за</a:t>
            </a:r>
            <a:r>
              <a:rPr lang="vi-VN" sz="2000" dirty="0" smtClean="0"/>
              <a:t> </a:t>
            </a:r>
            <a:r>
              <a:rPr lang="sr-Cyrl-RS" sz="2000" dirty="0" smtClean="0"/>
              <a:t>хетерологно</a:t>
            </a:r>
            <a:r>
              <a:rPr lang="vi-VN" sz="2000" dirty="0" smtClean="0"/>
              <a:t> </a:t>
            </a:r>
            <a:r>
              <a:rPr lang="sr-Cyrl-RS" sz="2000" dirty="0" smtClean="0"/>
              <a:t>оплођење</a:t>
            </a:r>
            <a:r>
              <a:rPr lang="vi-VN" sz="2000" dirty="0" smtClean="0"/>
              <a:t>, </a:t>
            </a:r>
            <a:r>
              <a:rPr lang="sr-Cyrl-RS" sz="2000" dirty="0" smtClean="0"/>
              <a:t>као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делатности</a:t>
            </a:r>
            <a:r>
              <a:rPr lang="vi-VN" sz="2000" dirty="0" smtClean="0"/>
              <a:t> </a:t>
            </a:r>
            <a:r>
              <a:rPr lang="sr-Cyrl-RS" sz="2000" dirty="0" smtClean="0"/>
              <a:t>складиштења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дистрибуције</a:t>
            </a:r>
            <a:r>
              <a:rPr lang="vi-VN" sz="2000" dirty="0" smtClean="0"/>
              <a:t> </a:t>
            </a:r>
            <a:r>
              <a:rPr lang="sr-Cyrl-RS" sz="2000" dirty="0" smtClean="0"/>
              <a:t>ембриона</a:t>
            </a:r>
            <a:r>
              <a:rPr lang="vi-VN" sz="2000" dirty="0" smtClean="0"/>
              <a:t> </a:t>
            </a:r>
            <a:r>
              <a:rPr lang="sr-Cyrl-RS" sz="2000" dirty="0" smtClean="0"/>
              <a:t>за</a:t>
            </a:r>
            <a:r>
              <a:rPr lang="vi-VN" sz="2000" dirty="0" smtClean="0"/>
              <a:t> </a:t>
            </a:r>
            <a:r>
              <a:rPr lang="sr-Cyrl-RS" sz="2000" dirty="0" smtClean="0"/>
              <a:t>хетерологно</a:t>
            </a:r>
            <a:r>
              <a:rPr lang="vi-VN" sz="2000" dirty="0" smtClean="0"/>
              <a:t> </a:t>
            </a:r>
            <a:r>
              <a:rPr lang="sr-Cyrl-RS" sz="2000" dirty="0" smtClean="0"/>
              <a:t>оплођење</a:t>
            </a:r>
            <a:r>
              <a:rPr lang="vi-VN" sz="2000" dirty="0" smtClean="0"/>
              <a:t>, </a:t>
            </a:r>
            <a:r>
              <a:rPr lang="sr-Cyrl-RS" sz="2000" dirty="0" smtClean="0"/>
              <a:t>оснива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складу</a:t>
            </a:r>
            <a:r>
              <a:rPr lang="vi-VN" sz="2000" dirty="0" smtClean="0"/>
              <a:t> </a:t>
            </a:r>
            <a:r>
              <a:rPr lang="sr-Cyrl-RS" sz="2000" dirty="0" smtClean="0"/>
              <a:t>са</a:t>
            </a:r>
            <a:r>
              <a:rPr lang="vi-VN" sz="2000" dirty="0" smtClean="0"/>
              <a:t> </a:t>
            </a:r>
            <a:r>
              <a:rPr lang="sr-Cyrl-RS" sz="2000" dirty="0" smtClean="0"/>
              <a:t>прописима</a:t>
            </a:r>
            <a:r>
              <a:rPr lang="vi-VN" sz="2000" dirty="0" smtClean="0"/>
              <a:t> </a:t>
            </a:r>
            <a:r>
              <a:rPr lang="sr-Cyrl-RS" sz="2000" dirty="0" smtClean="0"/>
              <a:t>којима</a:t>
            </a:r>
            <a:r>
              <a:rPr lang="vi-VN" sz="2000" dirty="0" smtClean="0"/>
              <a:t> </a:t>
            </a:r>
            <a:r>
              <a:rPr lang="sr-Cyrl-RS" sz="2000" dirty="0" smtClean="0"/>
              <a:t>се</a:t>
            </a:r>
            <a:r>
              <a:rPr lang="vi-VN" sz="2000" dirty="0" smtClean="0"/>
              <a:t> </a:t>
            </a:r>
            <a:r>
              <a:rPr lang="sr-Cyrl-RS" sz="2000" dirty="0" smtClean="0"/>
              <a:t>уређује</a:t>
            </a:r>
            <a:r>
              <a:rPr lang="vi-VN" sz="2000" dirty="0" smtClean="0"/>
              <a:t> </a:t>
            </a:r>
            <a:r>
              <a:rPr lang="sr-Cyrl-RS" sz="2000" dirty="0" smtClean="0"/>
              <a:t>биомедицина</a:t>
            </a:r>
            <a:r>
              <a:rPr lang="vi-VN" sz="2000" dirty="0" smtClean="0"/>
              <a:t>. </a:t>
            </a:r>
            <a:endParaRPr lang="en-US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700"/>
    </mc:Choice>
    <mc:Fallback xmlns="">
      <p:transition spd="slow" advTm="1227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39000" cy="66068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sr-Cyrl-RS" sz="2800" i="1" dirty="0" smtClean="0"/>
              <a:t>Здравствена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заштита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7239000" cy="5258984"/>
          </a:xfrm>
        </p:spPr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заштита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организована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свеобухватна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друштва</a:t>
            </a:r>
            <a:r>
              <a:rPr lang="vi-VN" sz="2200" dirty="0" smtClean="0"/>
              <a:t>,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циљем</a:t>
            </a:r>
            <a:r>
              <a:rPr lang="en-US" sz="2200" dirty="0" smtClean="0"/>
              <a:t> </a:t>
            </a:r>
            <a:r>
              <a:rPr lang="sr-Cyrl-RS" sz="2200" dirty="0" smtClean="0"/>
              <a:t>остваривања</a:t>
            </a:r>
            <a:r>
              <a:rPr lang="vi-VN" sz="2200" dirty="0" smtClean="0"/>
              <a:t> </a:t>
            </a:r>
            <a:r>
              <a:rPr lang="sr-Cyrl-RS" sz="2200" dirty="0" smtClean="0"/>
              <a:t>највишег</a:t>
            </a:r>
            <a:r>
              <a:rPr lang="vi-VN" sz="2200" dirty="0" smtClean="0"/>
              <a:t> </a:t>
            </a:r>
            <a:r>
              <a:rPr lang="sr-Cyrl-RS" sz="2200" dirty="0" smtClean="0"/>
              <a:t>могућег</a:t>
            </a:r>
            <a:r>
              <a:rPr lang="vi-VN" sz="2200" dirty="0" smtClean="0"/>
              <a:t> </a:t>
            </a:r>
            <a:r>
              <a:rPr lang="sr-Cyrl-RS" sz="2200" dirty="0" smtClean="0"/>
              <a:t>нивоа</a:t>
            </a:r>
            <a:r>
              <a:rPr lang="en-US" sz="2200" dirty="0" smtClean="0"/>
              <a:t> </a:t>
            </a:r>
            <a:r>
              <a:rPr lang="sr-Cyrl-RS" sz="2200" dirty="0" smtClean="0"/>
              <a:t>очувања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унапређења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заштита</a:t>
            </a:r>
            <a:r>
              <a:rPr lang="vi-VN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vi-VN" sz="2200" dirty="0" smtClean="0"/>
              <a:t> </a:t>
            </a:r>
            <a:r>
              <a:rPr lang="sr-Cyrl-RS" sz="2200" dirty="0" smtClean="0"/>
              <a:t>спровођење</a:t>
            </a:r>
            <a:r>
              <a:rPr lang="en-US" sz="2200" dirty="0" smtClean="0"/>
              <a:t> </a:t>
            </a:r>
            <a:r>
              <a:rPr lang="sr-Cyrl-RS" sz="2200" dirty="0" smtClean="0"/>
              <a:t>мера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очување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унапређење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 </a:t>
            </a:r>
            <a:r>
              <a:rPr lang="sr-Cyrl-RS" sz="2200" dirty="0" smtClean="0"/>
              <a:t>држављана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Републике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Србије</a:t>
            </a:r>
            <a:r>
              <a:rPr lang="en-US" sz="2200" dirty="0" smtClean="0"/>
              <a:t>, </a:t>
            </a:r>
            <a:r>
              <a:rPr lang="sr-Cyrl-RS" sz="2200" dirty="0" smtClean="0"/>
              <a:t>спречавање</a:t>
            </a:r>
            <a:r>
              <a:rPr lang="vi-VN" sz="2200" dirty="0" smtClean="0"/>
              <a:t>, </a:t>
            </a:r>
            <a:r>
              <a:rPr lang="sr-Cyrl-RS" sz="2200" dirty="0" smtClean="0"/>
              <a:t>сузбијање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рано</a:t>
            </a:r>
            <a:r>
              <a:rPr lang="vi-VN" sz="2200" dirty="0" smtClean="0"/>
              <a:t> </a:t>
            </a:r>
            <a:r>
              <a:rPr lang="sr-Cyrl-RS" sz="2200" dirty="0" smtClean="0"/>
              <a:t>откривање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, </a:t>
            </a:r>
            <a:r>
              <a:rPr lang="sr-Cyrl-RS" sz="2200" dirty="0" smtClean="0"/>
              <a:t>повреда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других</a:t>
            </a:r>
            <a:r>
              <a:rPr lang="vi-VN" sz="2200" dirty="0" smtClean="0"/>
              <a:t> </a:t>
            </a:r>
            <a:r>
              <a:rPr lang="sr-Cyrl-RS" sz="2200" dirty="0" smtClean="0"/>
              <a:t>поремећаја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en-US" sz="2200" dirty="0" smtClean="0"/>
              <a:t>, </a:t>
            </a:r>
            <a:r>
              <a:rPr lang="sr-Cyrl-RS" sz="2200" dirty="0" smtClean="0"/>
              <a:t>благовремено</a:t>
            </a:r>
            <a:r>
              <a:rPr lang="vi-VN" sz="2200" dirty="0" smtClean="0"/>
              <a:t>, </a:t>
            </a:r>
            <a:r>
              <a:rPr lang="sr-Cyrl-RS" sz="2200" dirty="0" smtClean="0"/>
              <a:t>делотворно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ефикасно</a:t>
            </a:r>
            <a:r>
              <a:rPr lang="en-US" sz="2200" dirty="0" smtClean="0"/>
              <a:t> </a:t>
            </a:r>
            <a:r>
              <a:rPr lang="sr-Cyrl-RS" sz="2200" dirty="0" smtClean="0"/>
              <a:t>лечење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негу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рехабилитацију</a:t>
            </a:r>
            <a:r>
              <a:rPr lang="vi-VN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334"/>
    </mc:Choice>
    <mc:Fallback xmlns="">
      <p:transition spd="slow" advTm="4633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7848872" cy="5979064"/>
          </a:xfrm>
        </p:spPr>
        <p:txBody>
          <a:bodyPr>
            <a:normAutofit fontScale="62500" lnSpcReduction="20000"/>
          </a:bodyPr>
          <a:lstStyle/>
          <a:p>
            <a:r>
              <a:rPr lang="sr-Cyrl-RS" dirty="0" smtClean="0"/>
              <a:t>Здравствена</a:t>
            </a:r>
            <a:r>
              <a:rPr lang="vi-VN" dirty="0" smtClean="0"/>
              <a:t> </a:t>
            </a:r>
            <a:r>
              <a:rPr lang="sr-Cyrl-RS" dirty="0" smtClean="0"/>
              <a:t>установа</a:t>
            </a:r>
            <a:r>
              <a:rPr lang="vi-VN" dirty="0" smtClean="0"/>
              <a:t> </a:t>
            </a:r>
            <a:r>
              <a:rPr lang="sr-Cyrl-RS" dirty="0" smtClean="0"/>
              <a:t>може</a:t>
            </a:r>
            <a:r>
              <a:rPr lang="vi-VN" dirty="0" smtClean="0"/>
              <a:t> </a:t>
            </a:r>
            <a:r>
              <a:rPr lang="sr-Cyrl-RS" dirty="0" smtClean="0"/>
              <a:t>обављати</a:t>
            </a:r>
            <a:r>
              <a:rPr lang="vi-VN" dirty="0" smtClean="0"/>
              <a:t> </a:t>
            </a:r>
            <a:r>
              <a:rPr lang="sr-Cyrl-RS" dirty="0" smtClean="0"/>
              <a:t>здравствену</a:t>
            </a:r>
            <a:r>
              <a:rPr lang="vi-VN" dirty="0" smtClean="0"/>
              <a:t> </a:t>
            </a:r>
            <a:r>
              <a:rPr lang="sr-Cyrl-RS" dirty="0" smtClean="0"/>
              <a:t>делатност</a:t>
            </a:r>
            <a:r>
              <a:rPr lang="vi-VN" dirty="0" smtClean="0"/>
              <a:t> </a:t>
            </a:r>
            <a:r>
              <a:rPr lang="sr-Cyrl-RS" dirty="0" smtClean="0"/>
              <a:t>ако</a:t>
            </a:r>
            <a:r>
              <a:rPr lang="vi-VN" dirty="0" smtClean="0"/>
              <a:t> </a:t>
            </a:r>
            <a:r>
              <a:rPr lang="sr-Cyrl-RS" dirty="0" smtClean="0"/>
              <a:t>испуњава</a:t>
            </a:r>
            <a:r>
              <a:rPr lang="vi-VN" dirty="0" smtClean="0"/>
              <a:t> </a:t>
            </a:r>
            <a:r>
              <a:rPr lang="sr-Cyrl-RS" dirty="0" smtClean="0"/>
              <a:t>услове</a:t>
            </a:r>
            <a:r>
              <a:rPr lang="vi-VN" dirty="0" smtClean="0"/>
              <a:t> </a:t>
            </a:r>
            <a:r>
              <a:rPr lang="sr-Cyrl-RS" dirty="0" smtClean="0"/>
              <a:t>прописане</a:t>
            </a:r>
            <a:r>
              <a:rPr lang="vi-VN" dirty="0" smtClean="0"/>
              <a:t> </a:t>
            </a:r>
            <a:r>
              <a:rPr lang="sr-Cyrl-RS" dirty="0" smtClean="0"/>
              <a:t>законом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ако</a:t>
            </a:r>
            <a:r>
              <a:rPr lang="vi-VN" dirty="0" smtClean="0"/>
              <a:t> </a:t>
            </a:r>
            <a:r>
              <a:rPr lang="sr-Cyrl-RS" dirty="0" smtClean="0"/>
              <a:t>има</a:t>
            </a:r>
            <a:r>
              <a:rPr lang="vi-VN" dirty="0" smtClean="0"/>
              <a:t>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1) </a:t>
            </a:r>
            <a:r>
              <a:rPr lang="sr-Cyrl-RS" dirty="0" smtClean="0"/>
              <a:t>прописану</a:t>
            </a:r>
            <a:r>
              <a:rPr lang="vi-VN" dirty="0" smtClean="0"/>
              <a:t> </a:t>
            </a:r>
            <a:r>
              <a:rPr lang="sr-Cyrl-RS" dirty="0" smtClean="0"/>
              <a:t>врсту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број</a:t>
            </a:r>
            <a:r>
              <a:rPr lang="vi-VN" dirty="0" smtClean="0"/>
              <a:t> </a:t>
            </a:r>
            <a:r>
              <a:rPr lang="sr-Cyrl-RS" dirty="0" smtClean="0"/>
              <a:t>здравствених</a:t>
            </a:r>
            <a:r>
              <a:rPr lang="vi-VN" dirty="0" smtClean="0"/>
              <a:t> </a:t>
            </a:r>
            <a:r>
              <a:rPr lang="sr-Cyrl-RS" dirty="0" smtClean="0"/>
              <a:t>радника</a:t>
            </a:r>
            <a:r>
              <a:rPr lang="vi-VN" dirty="0" smtClean="0"/>
              <a:t>,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здравствених</a:t>
            </a:r>
            <a:r>
              <a:rPr lang="vi-VN" dirty="0" smtClean="0"/>
              <a:t> </a:t>
            </a:r>
            <a:r>
              <a:rPr lang="sr-Cyrl-RS" dirty="0" smtClean="0"/>
              <a:t>сарадника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одговарајућим</a:t>
            </a:r>
            <a:r>
              <a:rPr lang="vi-VN" dirty="0" smtClean="0"/>
              <a:t> </a:t>
            </a:r>
            <a:r>
              <a:rPr lang="sr-Cyrl-RS" dirty="0" smtClean="0"/>
              <a:t>високим</a:t>
            </a:r>
            <a:r>
              <a:rPr lang="vi-VN" dirty="0" smtClean="0"/>
              <a:t>,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средњим</a:t>
            </a:r>
            <a:r>
              <a:rPr lang="vi-VN" dirty="0" smtClean="0"/>
              <a:t> </a:t>
            </a:r>
            <a:r>
              <a:rPr lang="sr-Cyrl-RS" dirty="0" smtClean="0"/>
              <a:t>образовањем</a:t>
            </a:r>
            <a:r>
              <a:rPr lang="vi-VN" dirty="0" smtClean="0"/>
              <a:t>,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положеним</a:t>
            </a:r>
            <a:r>
              <a:rPr lang="vi-VN" dirty="0" smtClean="0"/>
              <a:t> </a:t>
            </a:r>
            <a:r>
              <a:rPr lang="sr-Cyrl-RS" dirty="0" smtClean="0"/>
              <a:t>стручним</a:t>
            </a:r>
            <a:r>
              <a:rPr lang="vi-VN" dirty="0" smtClean="0"/>
              <a:t> </a:t>
            </a:r>
            <a:r>
              <a:rPr lang="sr-Cyrl-RS" dirty="0" smtClean="0"/>
              <a:t>испитом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одговарајућим</a:t>
            </a:r>
            <a:r>
              <a:rPr lang="vi-VN" dirty="0" smtClean="0"/>
              <a:t> </a:t>
            </a:r>
            <a:r>
              <a:rPr lang="sr-Cyrl-RS" dirty="0" smtClean="0"/>
              <a:t>одобрењем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самостални</a:t>
            </a:r>
            <a:r>
              <a:rPr lang="vi-VN" dirty="0" smtClean="0"/>
              <a:t> </a:t>
            </a:r>
            <a:r>
              <a:rPr lang="sr-Cyrl-RS" dirty="0" smtClean="0"/>
              <a:t>рад</a:t>
            </a:r>
            <a:r>
              <a:rPr lang="vi-VN" dirty="0" smtClean="0"/>
              <a:t> </a:t>
            </a:r>
            <a:r>
              <a:rPr lang="sr-Cyrl-RS" dirty="0" smtClean="0"/>
              <a:t>које</a:t>
            </a:r>
            <a:r>
              <a:rPr lang="vi-VN" dirty="0" smtClean="0"/>
              <a:t> </a:t>
            </a:r>
            <a:r>
              <a:rPr lang="sr-Cyrl-RS" dirty="0" smtClean="0"/>
              <a:t>издаје</a:t>
            </a:r>
            <a:r>
              <a:rPr lang="vi-VN" dirty="0" smtClean="0"/>
              <a:t> </a:t>
            </a:r>
            <a:r>
              <a:rPr lang="sr-Cyrl-RS" dirty="0" smtClean="0"/>
              <a:t>надлежна</a:t>
            </a:r>
            <a:r>
              <a:rPr lang="vi-VN" dirty="0" smtClean="0"/>
              <a:t> </a:t>
            </a:r>
            <a:r>
              <a:rPr lang="sr-Cyrl-RS" dirty="0" smtClean="0"/>
              <a:t>комора</a:t>
            </a:r>
            <a:r>
              <a:rPr lang="vi-VN" dirty="0" smtClean="0"/>
              <a:t> (</a:t>
            </a:r>
            <a:r>
              <a:rPr lang="sr-Cyrl-RS" dirty="0" smtClean="0"/>
              <a:t>лиценца</a:t>
            </a:r>
            <a:r>
              <a:rPr lang="vi-VN" dirty="0" smtClean="0"/>
              <a:t>), </a:t>
            </a:r>
            <a:r>
              <a:rPr lang="sr-Cyrl-RS" dirty="0" smtClean="0"/>
              <a:t>а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обављање</a:t>
            </a:r>
            <a:r>
              <a:rPr lang="vi-VN" dirty="0" smtClean="0"/>
              <a:t> </a:t>
            </a:r>
            <a:r>
              <a:rPr lang="sr-Cyrl-RS" dirty="0" smtClean="0"/>
              <a:t>одређених</a:t>
            </a:r>
            <a:r>
              <a:rPr lang="vi-VN" dirty="0" smtClean="0"/>
              <a:t> </a:t>
            </a:r>
            <a:r>
              <a:rPr lang="sr-Cyrl-RS" dirty="0" smtClean="0"/>
              <a:t>послова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одговарајућом</a:t>
            </a:r>
            <a:r>
              <a:rPr lang="vi-VN" dirty="0" smtClean="0"/>
              <a:t> </a:t>
            </a:r>
            <a:r>
              <a:rPr lang="sr-Cyrl-RS" dirty="0" smtClean="0"/>
              <a:t>специјализацијом</a:t>
            </a:r>
            <a:r>
              <a:rPr lang="en-US" dirty="0" smtClean="0"/>
              <a:t>,</a:t>
            </a:r>
            <a:r>
              <a:rPr lang="vi-VN" dirty="0" smtClean="0"/>
              <a:t> </a:t>
            </a:r>
            <a:r>
              <a:rPr lang="sr-Cyrl-RS" dirty="0" smtClean="0"/>
              <a:t>или</a:t>
            </a:r>
            <a:r>
              <a:rPr lang="vi-VN" dirty="0" smtClean="0"/>
              <a:t> </a:t>
            </a:r>
            <a:r>
              <a:rPr lang="sr-Cyrl-RS" dirty="0" smtClean="0"/>
              <a:t>научним</a:t>
            </a:r>
            <a:r>
              <a:rPr lang="en-US" dirty="0" smtClean="0"/>
              <a:t>,</a:t>
            </a:r>
            <a:r>
              <a:rPr lang="vi-VN" dirty="0" smtClean="0"/>
              <a:t>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наставним</a:t>
            </a:r>
            <a:r>
              <a:rPr lang="vi-VN" dirty="0" smtClean="0"/>
              <a:t> </a:t>
            </a:r>
            <a:r>
              <a:rPr lang="sr-Cyrl-RS" dirty="0" smtClean="0"/>
              <a:t>звањем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радном</a:t>
            </a:r>
            <a:r>
              <a:rPr lang="vi-VN" dirty="0" smtClean="0"/>
              <a:t> </a:t>
            </a:r>
            <a:r>
              <a:rPr lang="sr-Cyrl-RS" dirty="0" smtClean="0"/>
              <a:t>односу</a:t>
            </a:r>
            <a:r>
              <a:rPr lang="vi-VN" dirty="0" smtClean="0"/>
              <a:t> </a:t>
            </a:r>
            <a:r>
              <a:rPr lang="sr-Cyrl-RS" dirty="0" smtClean="0"/>
              <a:t>на</a:t>
            </a:r>
            <a:r>
              <a:rPr lang="vi-VN" dirty="0" smtClean="0"/>
              <a:t> </a:t>
            </a:r>
            <a:r>
              <a:rPr lang="sr-Cyrl-RS" dirty="0" smtClean="0"/>
              <a:t>неодређено</a:t>
            </a:r>
            <a:r>
              <a:rPr lang="vi-VN" dirty="0" smtClean="0"/>
              <a:t> </a:t>
            </a:r>
            <a:r>
              <a:rPr lang="sr-Cyrl-RS" dirty="0" smtClean="0"/>
              <a:t>време</a:t>
            </a:r>
            <a:r>
              <a:rPr lang="vi-VN" dirty="0" smtClean="0"/>
              <a:t> </a:t>
            </a:r>
          </a:p>
          <a:p>
            <a:pPr>
              <a:buNone/>
            </a:pPr>
            <a:r>
              <a:rPr lang="en-US" dirty="0" smtClean="0"/>
              <a:t>	2) </a:t>
            </a:r>
            <a:r>
              <a:rPr lang="sr-Cyrl-RS" dirty="0" smtClean="0"/>
              <a:t>прописану</a:t>
            </a:r>
            <a:r>
              <a:rPr lang="en-US" dirty="0" smtClean="0"/>
              <a:t> </a:t>
            </a:r>
            <a:r>
              <a:rPr lang="sr-Cyrl-RS" dirty="0" smtClean="0"/>
              <a:t>дијагностичку</a:t>
            </a:r>
            <a:r>
              <a:rPr lang="en-US" dirty="0" smtClean="0"/>
              <a:t>, </a:t>
            </a:r>
            <a:r>
              <a:rPr lang="sr-Cyrl-RS" dirty="0" smtClean="0"/>
              <a:t>терапијску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другу</a:t>
            </a:r>
            <a:r>
              <a:rPr lang="en-US" dirty="0" smtClean="0"/>
              <a:t> </a:t>
            </a:r>
            <a:r>
              <a:rPr lang="sr-Cyrl-RS" dirty="0" smtClean="0"/>
              <a:t>опрему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безбедно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савремено</a:t>
            </a:r>
            <a:r>
              <a:rPr lang="en-US" dirty="0" smtClean="0"/>
              <a:t> </a:t>
            </a:r>
            <a:r>
              <a:rPr lang="sr-Cyrl-RS" dirty="0" smtClean="0"/>
              <a:t>обављање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делатности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коју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здравствена</a:t>
            </a:r>
            <a:r>
              <a:rPr lang="en-US" dirty="0" smtClean="0"/>
              <a:t> </a:t>
            </a:r>
            <a:r>
              <a:rPr lang="sr-Cyrl-RS" dirty="0" smtClean="0"/>
              <a:t>установа</a:t>
            </a:r>
            <a:r>
              <a:rPr lang="en-US" dirty="0" smtClean="0"/>
              <a:t> </a:t>
            </a:r>
            <a:r>
              <a:rPr lang="sr-Cyrl-RS" dirty="0" smtClean="0"/>
              <a:t>основана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3) </a:t>
            </a:r>
            <a:r>
              <a:rPr lang="sr-Cyrl-RS" dirty="0" smtClean="0"/>
              <a:t>прописане</a:t>
            </a:r>
            <a:r>
              <a:rPr lang="en-US" dirty="0" smtClean="0"/>
              <a:t> </a:t>
            </a:r>
            <a:r>
              <a:rPr lang="sr-Cyrl-RS" dirty="0" smtClean="0"/>
              <a:t>просторије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пријем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смештај</a:t>
            </a:r>
            <a:r>
              <a:rPr lang="en-US" dirty="0" smtClean="0"/>
              <a:t> </a:t>
            </a:r>
            <a:r>
              <a:rPr lang="sr-Cyrl-RS" dirty="0" smtClean="0"/>
              <a:t>пацијената</a:t>
            </a:r>
            <a:r>
              <a:rPr lang="en-US" dirty="0" smtClean="0"/>
              <a:t>,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обављање</a:t>
            </a:r>
            <a:r>
              <a:rPr lang="en-US" dirty="0" smtClean="0"/>
              <a:t> </a:t>
            </a:r>
            <a:r>
              <a:rPr lang="sr-Cyrl-RS" dirty="0" smtClean="0"/>
              <a:t>дијагностичких</a:t>
            </a:r>
            <a:r>
              <a:rPr lang="en-US" dirty="0" smtClean="0"/>
              <a:t>, </a:t>
            </a:r>
            <a:r>
              <a:rPr lang="sr-Cyrl-RS" dirty="0" smtClean="0"/>
              <a:t>терапијских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рехабилитационих</a:t>
            </a:r>
            <a:r>
              <a:rPr lang="en-US" dirty="0" smtClean="0"/>
              <a:t> </a:t>
            </a:r>
            <a:r>
              <a:rPr lang="sr-Cyrl-RS" dirty="0" smtClean="0"/>
              <a:t>поступака</a:t>
            </a:r>
            <a:r>
              <a:rPr lang="en-US" dirty="0" smtClean="0"/>
              <a:t>,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негу</a:t>
            </a:r>
            <a:r>
              <a:rPr lang="en-US" dirty="0" smtClean="0"/>
              <a:t>, </a:t>
            </a:r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чување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медицинских</a:t>
            </a:r>
            <a:r>
              <a:rPr lang="en-US" dirty="0" smtClean="0"/>
              <a:t> </a:t>
            </a:r>
            <a:r>
              <a:rPr lang="sr-Cyrl-RS" dirty="0" smtClean="0"/>
              <a:t>средстава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4) </a:t>
            </a:r>
            <a:r>
              <a:rPr lang="sr-Cyrl-RS" dirty="0" smtClean="0"/>
              <a:t>прописане</a:t>
            </a:r>
            <a:r>
              <a:rPr lang="en-US" dirty="0" smtClean="0"/>
              <a:t> </a:t>
            </a:r>
            <a:r>
              <a:rPr lang="sr-Cyrl-RS" dirty="0" smtClean="0"/>
              <a:t>врсте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количине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медицинских</a:t>
            </a:r>
            <a:r>
              <a:rPr lang="en-US" dirty="0" smtClean="0"/>
              <a:t> </a:t>
            </a:r>
            <a:r>
              <a:rPr lang="sr-Cyrl-RS" dirty="0" smtClean="0"/>
              <a:t>средстава</a:t>
            </a:r>
            <a:r>
              <a:rPr lang="en-US" dirty="0" smtClean="0"/>
              <a:t> </a:t>
            </a:r>
            <a:r>
              <a:rPr lang="sr-Cyrl-RS" dirty="0" smtClean="0"/>
              <a:t>које</a:t>
            </a:r>
            <a:r>
              <a:rPr lang="en-US" dirty="0" smtClean="0"/>
              <a:t> </a:t>
            </a:r>
            <a:r>
              <a:rPr lang="sr-Cyrl-RS" dirty="0" smtClean="0"/>
              <a:t>су</a:t>
            </a:r>
            <a:r>
              <a:rPr lang="en-US" dirty="0" smtClean="0"/>
              <a:t> </a:t>
            </a:r>
            <a:r>
              <a:rPr lang="sr-Cyrl-RS" dirty="0" smtClean="0"/>
              <a:t>потребне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обављање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делатности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коју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здравствена</a:t>
            </a:r>
            <a:r>
              <a:rPr lang="en-US" dirty="0" smtClean="0"/>
              <a:t> </a:t>
            </a:r>
            <a:r>
              <a:rPr lang="sr-Cyrl-RS" dirty="0" smtClean="0"/>
              <a:t>установа</a:t>
            </a:r>
            <a:r>
              <a:rPr lang="en-US" dirty="0" smtClean="0"/>
              <a:t> </a:t>
            </a:r>
            <a:r>
              <a:rPr lang="sr-Cyrl-RS" dirty="0" smtClean="0"/>
              <a:t>основана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78"/>
    </mc:Choice>
    <mc:Fallback xmlns="">
      <p:transition spd="slow" advTm="2487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172400" cy="6076290"/>
          </a:xfrm>
        </p:spPr>
        <p:txBody>
          <a:bodyPr>
            <a:noAutofit/>
          </a:bodyPr>
          <a:lstStyle/>
          <a:p>
            <a:r>
              <a:rPr lang="sr-Cyrl-RS" sz="2000" dirty="0" smtClean="0"/>
              <a:t>Здравствена</a:t>
            </a:r>
            <a:r>
              <a:rPr lang="en-US" sz="2000" dirty="0" smtClean="0"/>
              <a:t> </a:t>
            </a:r>
            <a:r>
              <a:rPr lang="sr-Cyrl-RS" sz="2000" dirty="0" smtClean="0"/>
              <a:t>установа</a:t>
            </a:r>
            <a:r>
              <a:rPr lang="en-US" sz="2000" dirty="0" smtClean="0"/>
              <a:t> </a:t>
            </a:r>
            <a:r>
              <a:rPr lang="sr-Cyrl-RS" sz="2000" dirty="0" smtClean="0"/>
              <a:t>може</a:t>
            </a:r>
            <a:r>
              <a:rPr lang="en-US" sz="2000" dirty="0" smtClean="0"/>
              <a:t> </a:t>
            </a:r>
            <a:r>
              <a:rPr lang="sr-Cyrl-RS" sz="2000" dirty="0" smtClean="0"/>
              <a:t>обављати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здравствену</a:t>
            </a:r>
            <a:r>
              <a:rPr lang="en-US" sz="2000" dirty="0" smtClean="0"/>
              <a:t> </a:t>
            </a:r>
            <a:r>
              <a:rPr lang="sr-Cyrl-RS" sz="2000" dirty="0" smtClean="0"/>
              <a:t>делатност</a:t>
            </a:r>
            <a:r>
              <a:rPr lang="en-US" sz="2000" dirty="0" smtClean="0"/>
              <a:t>, </a:t>
            </a:r>
            <a:r>
              <a:rPr lang="sr-Cyrl-RS" sz="2000" dirty="0" smtClean="0"/>
              <a:t>ако</a:t>
            </a:r>
            <a:r>
              <a:rPr lang="en-US" sz="2000" dirty="0" smtClean="0"/>
              <a:t> </a:t>
            </a:r>
            <a:r>
              <a:rPr lang="sr-Cyrl-RS" sz="2000" dirty="0" smtClean="0"/>
              <a:t>Министарство</a:t>
            </a:r>
            <a:r>
              <a:rPr lang="en-US" sz="2000" dirty="0" smtClean="0"/>
              <a:t> </a:t>
            </a:r>
            <a:r>
              <a:rPr lang="sr-Cyrl-RS" sz="2000" dirty="0" smtClean="0"/>
              <a:t>решењем</a:t>
            </a:r>
            <a:r>
              <a:rPr lang="en-US" sz="2000" dirty="0" smtClean="0"/>
              <a:t> </a:t>
            </a:r>
            <a:r>
              <a:rPr lang="sr-Cyrl-RS" sz="2000" dirty="0" smtClean="0"/>
              <a:t>утврди</a:t>
            </a:r>
            <a:r>
              <a:rPr lang="en-US" sz="2000" dirty="0" smtClean="0"/>
              <a:t> </a:t>
            </a:r>
            <a:r>
              <a:rPr lang="sr-Cyrl-RS" sz="2000" dirty="0" smtClean="0"/>
              <a:t>да</a:t>
            </a:r>
            <a:r>
              <a:rPr lang="en-US" sz="2000" dirty="0" smtClean="0"/>
              <a:t> </a:t>
            </a:r>
            <a:r>
              <a:rPr lang="sr-Cyrl-RS" sz="2000" dirty="0" smtClean="0"/>
              <a:t>су</a:t>
            </a:r>
            <a:r>
              <a:rPr lang="en-US" sz="2000" dirty="0" smtClean="0"/>
              <a:t> </a:t>
            </a:r>
            <a:r>
              <a:rPr lang="sr-Cyrl-RS" sz="2000" dirty="0" smtClean="0"/>
              <a:t>испуњени</a:t>
            </a:r>
            <a:r>
              <a:rPr lang="en-US" sz="2000" dirty="0" smtClean="0"/>
              <a:t> </a:t>
            </a:r>
            <a:r>
              <a:rPr lang="sr-Cyrl-RS" sz="2000" dirty="0" smtClean="0"/>
              <a:t>прописани</a:t>
            </a:r>
            <a:r>
              <a:rPr lang="en-US" sz="2000" dirty="0" smtClean="0"/>
              <a:t> </a:t>
            </a:r>
            <a:r>
              <a:rPr lang="sr-Cyrl-RS" sz="2000" dirty="0" smtClean="0"/>
              <a:t>услови</a:t>
            </a:r>
            <a:r>
              <a:rPr lang="en-US" sz="2000" dirty="0" smtClean="0"/>
              <a:t> </a:t>
            </a:r>
            <a:r>
              <a:rPr lang="sr-Cyrl-RS" sz="2000" dirty="0" smtClean="0"/>
              <a:t>за</a:t>
            </a:r>
            <a:r>
              <a:rPr lang="en-US" sz="2000" dirty="0" smtClean="0"/>
              <a:t> </a:t>
            </a:r>
            <a:r>
              <a:rPr lang="sr-Cyrl-RS" sz="2000" dirty="0" smtClean="0"/>
              <a:t>обављање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en-US" sz="2000" dirty="0" smtClean="0"/>
              <a:t> </a:t>
            </a:r>
            <a:r>
              <a:rPr lang="sr-Cyrl-RS" sz="2000" dirty="0" smtClean="0"/>
              <a:t>делатности</a:t>
            </a:r>
            <a:r>
              <a:rPr lang="en-US" sz="2000" dirty="0" smtClean="0"/>
              <a:t>. </a:t>
            </a:r>
          </a:p>
          <a:p>
            <a:r>
              <a:rPr lang="sr-Cyrl-RS" sz="2000" dirty="0" smtClean="0"/>
              <a:t>Здравствена</a:t>
            </a:r>
            <a:r>
              <a:rPr lang="vi-VN" sz="2000" dirty="0" smtClean="0"/>
              <a:t> </a:t>
            </a:r>
            <a:r>
              <a:rPr lang="sr-Cyrl-RS" sz="2000" dirty="0" smtClean="0"/>
              <a:t>установа</a:t>
            </a:r>
            <a:r>
              <a:rPr lang="vi-VN" sz="2000" dirty="0" smtClean="0"/>
              <a:t> </a:t>
            </a:r>
            <a:r>
              <a:rPr lang="sr-Cyrl-RS" sz="2000" dirty="0" smtClean="0"/>
              <a:t>може</a:t>
            </a:r>
            <a:r>
              <a:rPr lang="vi-VN" sz="2000" dirty="0" smtClean="0"/>
              <a:t> </a:t>
            </a:r>
            <a:r>
              <a:rPr lang="sr-Cyrl-RS" sz="2000" dirty="0" smtClean="0"/>
              <a:t>обављати</a:t>
            </a:r>
            <a:r>
              <a:rPr lang="vi-VN" sz="2000" dirty="0" smtClean="0"/>
              <a:t> </a:t>
            </a:r>
            <a:r>
              <a:rPr lang="sr-Cyrl-RS" sz="2000" dirty="0" smtClean="0"/>
              <a:t>само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здравствену</a:t>
            </a:r>
            <a:r>
              <a:rPr lang="vi-VN" sz="2000" dirty="0" smtClean="0"/>
              <a:t> </a:t>
            </a:r>
            <a:r>
              <a:rPr lang="sr-Cyrl-RS" sz="2000" dirty="0" smtClean="0"/>
              <a:t>делатност</a:t>
            </a:r>
            <a:r>
              <a:rPr lang="en-US" sz="2000" dirty="0" smtClean="0"/>
              <a:t>,</a:t>
            </a:r>
            <a:r>
              <a:rPr lang="vi-VN" sz="2000" dirty="0" smtClean="0"/>
              <a:t> </a:t>
            </a:r>
            <a:r>
              <a:rPr lang="sr-Cyrl-RS" sz="2000" dirty="0" smtClean="0"/>
              <a:t>која</a:t>
            </a:r>
            <a:r>
              <a:rPr lang="vi-VN" sz="2000" dirty="0" smtClean="0"/>
              <a:t> </a:t>
            </a:r>
            <a:r>
              <a:rPr lang="sr-Cyrl-RS" sz="2000" dirty="0" smtClean="0"/>
              <a:t>је</a:t>
            </a:r>
            <a:r>
              <a:rPr lang="vi-VN" sz="2000" dirty="0" smtClean="0"/>
              <a:t> </a:t>
            </a:r>
            <a:r>
              <a:rPr lang="sr-Cyrl-RS" sz="2000" dirty="0" smtClean="0"/>
              <a:t>утврђена</a:t>
            </a:r>
            <a:r>
              <a:rPr lang="vi-VN" sz="2000" dirty="0" smtClean="0"/>
              <a:t> </a:t>
            </a:r>
            <a:r>
              <a:rPr lang="sr-Cyrl-RS" sz="2000" dirty="0" smtClean="0"/>
              <a:t>решењем</a:t>
            </a:r>
            <a:r>
              <a:rPr lang="vi-VN" sz="2000" dirty="0" smtClean="0"/>
              <a:t> </a:t>
            </a:r>
            <a:r>
              <a:rPr lang="sr-Cyrl-RS" sz="2000" dirty="0" smtClean="0"/>
              <a:t>Министарства</a:t>
            </a:r>
            <a:r>
              <a:rPr lang="vi-VN" sz="2000" dirty="0" smtClean="0"/>
              <a:t> </a:t>
            </a:r>
            <a:r>
              <a:rPr lang="sr-Cyrl-RS" sz="2000" dirty="0" smtClean="0"/>
              <a:t>о</a:t>
            </a:r>
            <a:r>
              <a:rPr lang="vi-VN" sz="2000" dirty="0" smtClean="0"/>
              <a:t> </a:t>
            </a:r>
            <a:r>
              <a:rPr lang="sr-Cyrl-RS" sz="2000" dirty="0" smtClean="0"/>
              <a:t>испуњености</a:t>
            </a:r>
            <a:r>
              <a:rPr lang="vi-VN" sz="2000" dirty="0" smtClean="0"/>
              <a:t> </a:t>
            </a:r>
            <a:r>
              <a:rPr lang="sr-Cyrl-RS" sz="2000" dirty="0" smtClean="0"/>
              <a:t>прописаних</a:t>
            </a:r>
            <a:r>
              <a:rPr lang="vi-VN" sz="2000" dirty="0" smtClean="0"/>
              <a:t> </a:t>
            </a:r>
            <a:r>
              <a:rPr lang="sr-Cyrl-RS" sz="2000" dirty="0" smtClean="0"/>
              <a:t>услова</a:t>
            </a:r>
            <a:r>
              <a:rPr lang="vi-VN" sz="2000" dirty="0" smtClean="0"/>
              <a:t> </a:t>
            </a:r>
            <a:r>
              <a:rPr lang="sr-Cyrl-RS" sz="2000" dirty="0" smtClean="0"/>
              <a:t>за</a:t>
            </a:r>
            <a:r>
              <a:rPr lang="vi-VN" sz="2000" dirty="0" smtClean="0"/>
              <a:t> </a:t>
            </a:r>
            <a:r>
              <a:rPr lang="sr-Cyrl-RS" sz="2000" dirty="0" smtClean="0"/>
              <a:t>обављање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vi-VN" sz="2000" dirty="0" smtClean="0"/>
              <a:t> </a:t>
            </a:r>
            <a:r>
              <a:rPr lang="sr-Cyrl-RS" sz="2000" dirty="0" smtClean="0"/>
              <a:t>делатности</a:t>
            </a:r>
            <a:r>
              <a:rPr lang="vi-VN" sz="2000" dirty="0" smtClean="0"/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581" y="4365104"/>
            <a:ext cx="3413616" cy="2386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17738"/>
            <a:ext cx="7315200" cy="232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37"/>
    </mc:Choice>
    <mc:Fallback xmlns="">
      <p:transition spd="slow" advTm="4883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76672"/>
            <a:ext cx="7704856" cy="6597352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/>
              <a:t>Министарство</a:t>
            </a:r>
            <a:r>
              <a:rPr lang="vi-VN" dirty="0" smtClean="0"/>
              <a:t> </a:t>
            </a:r>
            <a:r>
              <a:rPr lang="sr-Cyrl-RS" dirty="0" smtClean="0"/>
              <a:t>доноси</a:t>
            </a:r>
            <a:r>
              <a:rPr lang="vi-VN" dirty="0" smtClean="0"/>
              <a:t> </a:t>
            </a:r>
            <a:r>
              <a:rPr lang="sr-Cyrl-RS" dirty="0" smtClean="0"/>
              <a:t>решење</a:t>
            </a:r>
            <a:r>
              <a:rPr lang="vi-VN" dirty="0" smtClean="0"/>
              <a:t> </a:t>
            </a:r>
            <a:r>
              <a:rPr lang="sr-Cyrl-RS" dirty="0" smtClean="0"/>
              <a:t>о</a:t>
            </a:r>
            <a:r>
              <a:rPr lang="vi-VN" dirty="0" smtClean="0"/>
              <a:t> </a:t>
            </a:r>
            <a:r>
              <a:rPr lang="sr-Cyrl-RS" dirty="0" smtClean="0"/>
              <a:t>забрани</a:t>
            </a:r>
            <a:r>
              <a:rPr lang="vi-VN" dirty="0" smtClean="0"/>
              <a:t> </a:t>
            </a:r>
            <a:r>
              <a:rPr lang="sr-Cyrl-RS" dirty="0" smtClean="0"/>
              <a:t>обављања</a:t>
            </a:r>
            <a:r>
              <a:rPr lang="vi-VN" dirty="0" smtClean="0"/>
              <a:t>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делатности</a:t>
            </a:r>
            <a:r>
              <a:rPr lang="en-US" dirty="0" smtClean="0"/>
              <a:t>,</a:t>
            </a:r>
            <a:r>
              <a:rPr lang="vi-VN" dirty="0" smtClean="0"/>
              <a:t> </a:t>
            </a:r>
            <a:r>
              <a:rPr lang="sr-Cyrl-RS" dirty="0" smtClean="0"/>
              <a:t>или</a:t>
            </a:r>
            <a:r>
              <a:rPr lang="vi-VN" dirty="0" smtClean="0"/>
              <a:t> </a:t>
            </a:r>
            <a:r>
              <a:rPr lang="sr-Cyrl-RS" dirty="0" smtClean="0"/>
              <a:t>забрани</a:t>
            </a:r>
            <a:r>
              <a:rPr lang="vi-VN" dirty="0" smtClean="0"/>
              <a:t> </a:t>
            </a:r>
            <a:r>
              <a:rPr lang="sr-Cyrl-RS" dirty="0" smtClean="0"/>
              <a:t>обављања</a:t>
            </a:r>
            <a:r>
              <a:rPr lang="vi-VN" dirty="0" smtClean="0"/>
              <a:t> </a:t>
            </a:r>
            <a:r>
              <a:rPr lang="sr-Cyrl-RS" dirty="0" smtClean="0"/>
              <a:t>одређених</a:t>
            </a:r>
            <a:r>
              <a:rPr lang="vi-VN" dirty="0" smtClean="0"/>
              <a:t> </a:t>
            </a:r>
            <a:r>
              <a:rPr lang="sr-Cyrl-RS" dirty="0" smtClean="0"/>
              <a:t>послова</a:t>
            </a:r>
            <a:r>
              <a:rPr lang="vi-VN" dirty="0" smtClean="0"/>
              <a:t>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делатности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здравственој</a:t>
            </a:r>
            <a:r>
              <a:rPr lang="vi-VN" dirty="0" smtClean="0"/>
              <a:t> </a:t>
            </a:r>
            <a:r>
              <a:rPr lang="sr-Cyrl-RS" dirty="0" smtClean="0"/>
              <a:t>установи</a:t>
            </a:r>
            <a:r>
              <a:rPr lang="vi-VN" dirty="0" smtClean="0"/>
              <a:t>, </a:t>
            </a:r>
            <a:r>
              <a:rPr lang="sr-Cyrl-RS" dirty="0" smtClean="0"/>
              <a:t>ако</a:t>
            </a:r>
            <a:r>
              <a:rPr lang="vi-VN" dirty="0" smtClean="0"/>
              <a:t>: </a:t>
            </a:r>
          </a:p>
          <a:p>
            <a:pPr>
              <a:buNone/>
            </a:pPr>
            <a:r>
              <a:rPr lang="en-US" dirty="0" smtClean="0"/>
              <a:t>	1) </a:t>
            </a:r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испуњава</a:t>
            </a:r>
            <a:r>
              <a:rPr lang="en-US" dirty="0" smtClean="0"/>
              <a:t> </a:t>
            </a:r>
            <a:r>
              <a:rPr lang="sr-Cyrl-RS" dirty="0" smtClean="0"/>
              <a:t>прописане</a:t>
            </a:r>
            <a:r>
              <a:rPr lang="en-US" dirty="0" smtClean="0"/>
              <a:t> </a:t>
            </a:r>
            <a:r>
              <a:rPr lang="sr-Cyrl-RS" dirty="0" smtClean="0"/>
              <a:t>услове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погледу</a:t>
            </a:r>
            <a:r>
              <a:rPr lang="en-US" dirty="0" smtClean="0"/>
              <a:t> </a:t>
            </a:r>
            <a:r>
              <a:rPr lang="sr-Cyrl-RS" dirty="0" smtClean="0"/>
              <a:t>кадра</a:t>
            </a:r>
            <a:r>
              <a:rPr lang="en-US" dirty="0" smtClean="0"/>
              <a:t>, </a:t>
            </a:r>
            <a:r>
              <a:rPr lang="sr-Cyrl-RS" dirty="0" smtClean="0"/>
              <a:t>опреме</a:t>
            </a:r>
            <a:r>
              <a:rPr lang="en-US" dirty="0" smtClean="0"/>
              <a:t>, </a:t>
            </a:r>
            <a:r>
              <a:rPr lang="sr-Cyrl-RS" dirty="0" smtClean="0"/>
              <a:t>просторија</a:t>
            </a:r>
            <a:r>
              <a:rPr lang="en-US" dirty="0" smtClean="0"/>
              <a:t>, </a:t>
            </a:r>
            <a:r>
              <a:rPr lang="sr-Cyrl-RS" dirty="0" smtClean="0"/>
              <a:t>лекова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медицинских</a:t>
            </a:r>
            <a:r>
              <a:rPr lang="en-US" dirty="0" smtClean="0"/>
              <a:t> </a:t>
            </a:r>
            <a:r>
              <a:rPr lang="sr-Cyrl-RS" dirty="0" smtClean="0"/>
              <a:t>средстава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2) </a:t>
            </a:r>
            <a:r>
              <a:rPr lang="sr-Cyrl-RS" dirty="0" smtClean="0"/>
              <a:t>обавља</a:t>
            </a:r>
            <a:r>
              <a:rPr lang="vi-VN" dirty="0" smtClean="0"/>
              <a:t> </a:t>
            </a:r>
            <a:r>
              <a:rPr lang="sr-Cyrl-RS" dirty="0" smtClean="0"/>
              <a:t>здравствену</a:t>
            </a:r>
            <a:r>
              <a:rPr lang="vi-VN" dirty="0" smtClean="0"/>
              <a:t> </a:t>
            </a:r>
            <a:r>
              <a:rPr lang="sr-Cyrl-RS" dirty="0" smtClean="0"/>
              <a:t>делатност</a:t>
            </a:r>
            <a:r>
              <a:rPr lang="vi-VN" dirty="0" smtClean="0"/>
              <a:t> </a:t>
            </a:r>
            <a:r>
              <a:rPr lang="sr-Cyrl-RS" dirty="0" smtClean="0"/>
              <a:t>која</a:t>
            </a:r>
            <a:r>
              <a:rPr lang="vi-VN" dirty="0" smtClean="0"/>
              <a:t> </a:t>
            </a:r>
            <a:r>
              <a:rPr lang="sr-Cyrl-RS" dirty="0" smtClean="0"/>
              <a:t>није</a:t>
            </a:r>
            <a:r>
              <a:rPr lang="vi-VN" dirty="0" smtClean="0"/>
              <a:t> </a:t>
            </a:r>
            <a:r>
              <a:rPr lang="sr-Cyrl-RS" dirty="0" smtClean="0"/>
              <a:t>утврђена</a:t>
            </a:r>
            <a:r>
              <a:rPr lang="vi-VN" dirty="0" smtClean="0"/>
              <a:t> </a:t>
            </a:r>
            <a:r>
              <a:rPr lang="sr-Cyrl-RS" dirty="0" smtClean="0"/>
              <a:t>решењем</a:t>
            </a:r>
            <a:r>
              <a:rPr lang="vi-VN" dirty="0" smtClean="0"/>
              <a:t> </a:t>
            </a:r>
            <a:r>
              <a:rPr lang="sr-Cyrl-RS" dirty="0" smtClean="0"/>
              <a:t>о</a:t>
            </a:r>
            <a:r>
              <a:rPr lang="vi-VN" dirty="0" smtClean="0"/>
              <a:t> </a:t>
            </a:r>
            <a:r>
              <a:rPr lang="sr-Cyrl-RS" dirty="0" smtClean="0"/>
              <a:t>испуњености</a:t>
            </a:r>
            <a:r>
              <a:rPr lang="vi-VN" dirty="0" smtClean="0"/>
              <a:t> </a:t>
            </a:r>
            <a:r>
              <a:rPr lang="sr-Cyrl-RS" dirty="0" smtClean="0"/>
              <a:t>прописаних</a:t>
            </a:r>
            <a:r>
              <a:rPr lang="vi-VN" dirty="0" smtClean="0"/>
              <a:t> </a:t>
            </a:r>
            <a:r>
              <a:rPr lang="sr-Cyrl-RS" dirty="0" smtClean="0"/>
              <a:t>услова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обављање</a:t>
            </a:r>
            <a:r>
              <a:rPr lang="vi-VN" dirty="0" smtClean="0"/>
              <a:t>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делатности</a:t>
            </a:r>
            <a:r>
              <a:rPr lang="vi-VN" dirty="0" smtClean="0"/>
              <a:t> </a:t>
            </a:r>
          </a:p>
          <a:p>
            <a:pPr>
              <a:buNone/>
            </a:pPr>
            <a:r>
              <a:rPr lang="en-US" dirty="0" smtClean="0"/>
              <a:t>	3)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поступку</a:t>
            </a:r>
            <a:r>
              <a:rPr lang="en-US" dirty="0" smtClean="0"/>
              <a:t> </a:t>
            </a:r>
            <a:r>
              <a:rPr lang="sr-Cyrl-RS" dirty="0" smtClean="0"/>
              <a:t>провере</a:t>
            </a:r>
            <a:r>
              <a:rPr lang="en-US" dirty="0" smtClean="0"/>
              <a:t> </a:t>
            </a:r>
            <a:r>
              <a:rPr lang="sr-Cyrl-RS" dirty="0" smtClean="0"/>
              <a:t>квалитета</a:t>
            </a:r>
            <a:r>
              <a:rPr lang="en-US" dirty="0" smtClean="0"/>
              <a:t> </a:t>
            </a:r>
            <a:r>
              <a:rPr lang="sr-Cyrl-RS" dirty="0" smtClean="0"/>
              <a:t>стручног</a:t>
            </a:r>
            <a:r>
              <a:rPr lang="en-US" dirty="0" smtClean="0"/>
              <a:t> </a:t>
            </a:r>
            <a:r>
              <a:rPr lang="sr-Cyrl-RS" dirty="0" smtClean="0"/>
              <a:t>рада</a:t>
            </a:r>
            <a:r>
              <a:rPr lang="en-US" dirty="0" smtClean="0"/>
              <a:t>, </a:t>
            </a:r>
            <a:r>
              <a:rPr lang="sr-Cyrl-RS" dirty="0" smtClean="0"/>
              <a:t>буде</a:t>
            </a:r>
            <a:r>
              <a:rPr lang="en-US" dirty="0" smtClean="0"/>
              <a:t> </a:t>
            </a:r>
            <a:r>
              <a:rPr lang="sr-Cyrl-RS" dirty="0" smtClean="0"/>
              <a:t>предложена</a:t>
            </a:r>
            <a:r>
              <a:rPr lang="en-US" dirty="0" smtClean="0"/>
              <a:t> </a:t>
            </a:r>
            <a:r>
              <a:rPr lang="sr-Cyrl-RS" dirty="0" smtClean="0"/>
              <a:t>мера</a:t>
            </a:r>
            <a:r>
              <a:rPr lang="en-US" dirty="0" smtClean="0"/>
              <a:t> </a:t>
            </a:r>
            <a:r>
              <a:rPr lang="sr-Cyrl-RS" dirty="0" smtClean="0"/>
              <a:t>забране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4) </a:t>
            </a:r>
            <a:r>
              <a:rPr lang="sr-Cyrl-RS" dirty="0" smtClean="0"/>
              <a:t>истакне</a:t>
            </a:r>
            <a:r>
              <a:rPr lang="en-US" dirty="0" smtClean="0"/>
              <a:t> </a:t>
            </a:r>
            <a:r>
              <a:rPr lang="sr-Cyrl-RS" dirty="0" smtClean="0"/>
              <a:t>назив</a:t>
            </a:r>
            <a:r>
              <a:rPr lang="en-US" dirty="0" smtClean="0"/>
              <a:t>, </a:t>
            </a:r>
            <a:r>
              <a:rPr lang="sr-Cyrl-RS" dirty="0" smtClean="0"/>
              <a:t>односно</a:t>
            </a:r>
            <a:r>
              <a:rPr lang="en-US" dirty="0" smtClean="0"/>
              <a:t> </a:t>
            </a:r>
            <a:r>
              <a:rPr lang="sr-Cyrl-RS" dirty="0" smtClean="0"/>
              <a:t>обележи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установу</a:t>
            </a:r>
            <a:r>
              <a:rPr lang="en-US" dirty="0" smtClean="0"/>
              <a:t> </a:t>
            </a:r>
            <a:r>
              <a:rPr lang="sr-Cyrl-RS" dirty="0" smtClean="0"/>
              <a:t>супротно</a:t>
            </a:r>
            <a:r>
              <a:rPr lang="en-US" dirty="0" smtClean="0"/>
              <a:t> </a:t>
            </a:r>
            <a:r>
              <a:rPr lang="sr-Cyrl-RS" dirty="0" smtClean="0"/>
              <a:t>решењу</a:t>
            </a:r>
            <a:r>
              <a:rPr lang="en-US" dirty="0" smtClean="0"/>
              <a:t> </a:t>
            </a:r>
            <a:r>
              <a:rPr lang="sr-Cyrl-RS" dirty="0" smtClean="0"/>
              <a:t>о</a:t>
            </a:r>
            <a:r>
              <a:rPr lang="en-US" dirty="0" smtClean="0"/>
              <a:t> </a:t>
            </a:r>
            <a:r>
              <a:rPr lang="sr-Cyrl-RS" dirty="0" smtClean="0"/>
              <a:t>испуњености</a:t>
            </a:r>
            <a:r>
              <a:rPr lang="en-US" dirty="0" smtClean="0"/>
              <a:t> </a:t>
            </a:r>
            <a:r>
              <a:rPr lang="sr-Cyrl-RS" dirty="0" smtClean="0"/>
              <a:t>прописаних</a:t>
            </a:r>
            <a:r>
              <a:rPr lang="en-US" dirty="0" smtClean="0"/>
              <a:t> </a:t>
            </a:r>
            <a:r>
              <a:rPr lang="sr-Cyrl-RS" dirty="0" smtClean="0"/>
              <a:t>услова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обављање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делатности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5) </a:t>
            </a:r>
            <a:r>
              <a:rPr lang="sr-Cyrl-RS" dirty="0" smtClean="0"/>
              <a:t>оглашава</a:t>
            </a:r>
            <a:r>
              <a:rPr lang="vi-VN" dirty="0" smtClean="0"/>
              <a:t> </a:t>
            </a:r>
            <a:r>
              <a:rPr lang="sr-Cyrl-RS" dirty="0" smtClean="0"/>
              <a:t>обављање</a:t>
            </a:r>
            <a:r>
              <a:rPr lang="vi-VN" dirty="0" smtClean="0"/>
              <a:t> </a:t>
            </a:r>
            <a:r>
              <a:rPr lang="sr-Cyrl-RS" dirty="0" smtClean="0"/>
              <a:t>стручномедицинских</a:t>
            </a:r>
            <a:r>
              <a:rPr lang="vi-VN" dirty="0" smtClean="0"/>
              <a:t> </a:t>
            </a:r>
            <a:r>
              <a:rPr lang="sr-Cyrl-RS" dirty="0" smtClean="0"/>
              <a:t>поступака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метода</a:t>
            </a:r>
            <a:r>
              <a:rPr lang="vi-VN" dirty="0" smtClean="0"/>
              <a:t>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делатности</a:t>
            </a:r>
            <a:r>
              <a:rPr lang="vi-VN" dirty="0" smtClean="0"/>
              <a:t>,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здравствених</a:t>
            </a:r>
            <a:r>
              <a:rPr lang="vi-VN" dirty="0" smtClean="0"/>
              <a:t> </a:t>
            </a:r>
            <a:r>
              <a:rPr lang="sr-Cyrl-RS" dirty="0" smtClean="0"/>
              <a:t>услуга</a:t>
            </a:r>
            <a:r>
              <a:rPr lang="vi-VN" dirty="0" smtClean="0"/>
              <a:t> </a:t>
            </a:r>
            <a:r>
              <a:rPr lang="sr-Cyrl-RS" dirty="0" smtClean="0"/>
              <a:t>супротно</a:t>
            </a:r>
            <a:r>
              <a:rPr lang="vi-VN" dirty="0" smtClean="0"/>
              <a:t> </a:t>
            </a:r>
            <a:r>
              <a:rPr lang="sr-Cyrl-RS" dirty="0" smtClean="0"/>
              <a:t>решењу</a:t>
            </a:r>
            <a:r>
              <a:rPr lang="vi-VN" dirty="0" smtClean="0"/>
              <a:t> </a:t>
            </a:r>
            <a:r>
              <a:rPr lang="sr-Cyrl-RS" dirty="0" smtClean="0"/>
              <a:t>Министарства</a:t>
            </a:r>
            <a:r>
              <a:rPr lang="vi-VN" dirty="0" smtClean="0"/>
              <a:t>,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супротно</a:t>
            </a:r>
            <a:r>
              <a:rPr lang="vi-VN" dirty="0" smtClean="0"/>
              <a:t> </a:t>
            </a:r>
            <a:r>
              <a:rPr lang="sr-Cyrl-RS" dirty="0" smtClean="0"/>
              <a:t>одредбама</a:t>
            </a:r>
            <a:r>
              <a:rPr lang="vi-VN" dirty="0" smtClean="0"/>
              <a:t> </a:t>
            </a:r>
            <a:r>
              <a:rPr lang="sr-Cyrl-RS" dirty="0" smtClean="0"/>
              <a:t>закона</a:t>
            </a:r>
            <a:endParaRPr lang="vi-VN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pl-PL" dirty="0" smtClean="0"/>
              <a:t>6) </a:t>
            </a:r>
            <a:r>
              <a:rPr lang="sr-Cyrl-RS" dirty="0" smtClean="0"/>
              <a:t>обавља</a:t>
            </a:r>
            <a:r>
              <a:rPr lang="pl-PL" dirty="0" smtClean="0"/>
              <a:t> </a:t>
            </a:r>
            <a:r>
              <a:rPr lang="sr-Cyrl-RS" dirty="0" smtClean="0"/>
              <a:t>делатност</a:t>
            </a:r>
            <a:r>
              <a:rPr lang="pl-PL" dirty="0" smtClean="0"/>
              <a:t> </a:t>
            </a:r>
            <a:r>
              <a:rPr lang="sr-Cyrl-RS" dirty="0" smtClean="0"/>
              <a:t>супротно</a:t>
            </a:r>
            <a:r>
              <a:rPr lang="pl-PL" dirty="0" smtClean="0"/>
              <a:t> </a:t>
            </a:r>
            <a:r>
              <a:rPr lang="sr-Cyrl-RS" dirty="0" smtClean="0"/>
              <a:t>закону</a:t>
            </a:r>
            <a:r>
              <a:rPr lang="pl-PL" dirty="0" smtClean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491"/>
    </mc:Choice>
    <mc:Fallback xmlns="">
      <p:transition spd="slow" advTm="8749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172400" cy="612308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инспектор</a:t>
            </a:r>
            <a:r>
              <a:rPr lang="vi-VN" sz="2200" dirty="0" smtClean="0"/>
              <a:t> </a:t>
            </a:r>
            <a:r>
              <a:rPr lang="sr-Cyrl-RS" sz="2200" dirty="0" smtClean="0"/>
              <a:t>по</a:t>
            </a:r>
            <a:r>
              <a:rPr lang="vi-VN" sz="2200" dirty="0" smtClean="0"/>
              <a:t> </a:t>
            </a:r>
            <a:r>
              <a:rPr lang="sr-Cyrl-RS" sz="2200" dirty="0" smtClean="0"/>
              <a:t>утврђеним</a:t>
            </a:r>
            <a:r>
              <a:rPr lang="vi-VN" sz="2200" dirty="0" smtClean="0"/>
              <a:t> </a:t>
            </a:r>
            <a:r>
              <a:rPr lang="sr-Cyrl-RS" sz="2200" dirty="0" smtClean="0"/>
              <a:t>чињеницама</a:t>
            </a:r>
            <a:r>
              <a:rPr lang="vi-VN" sz="2200" dirty="0" smtClean="0"/>
              <a:t>, </a:t>
            </a:r>
            <a:r>
              <a:rPr lang="sr-Cyrl-RS" sz="2200" dirty="0" smtClean="0"/>
              <a:t>доноси</a:t>
            </a:r>
            <a:r>
              <a:rPr lang="vi-VN" sz="2200" dirty="0" smtClean="0"/>
              <a:t> </a:t>
            </a:r>
            <a:r>
              <a:rPr lang="sr-Cyrl-RS" sz="2200" dirty="0" smtClean="0"/>
              <a:t>решење</a:t>
            </a:r>
            <a:r>
              <a:rPr lang="vi-VN" sz="2200" dirty="0" smtClean="0"/>
              <a:t> </a:t>
            </a:r>
            <a:r>
              <a:rPr lang="sr-Cyrl-RS" sz="2200" dirty="0" smtClean="0"/>
              <a:t>о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забрани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забрани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одређених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установи</a:t>
            </a:r>
            <a:r>
              <a:rPr lang="vi-VN" sz="2200" dirty="0" smtClean="0"/>
              <a:t>, </a:t>
            </a:r>
            <a:r>
              <a:rPr lang="sr-Cyrl-RS" sz="2200" dirty="0" smtClean="0"/>
              <a:t>до</a:t>
            </a:r>
            <a:r>
              <a:rPr lang="vi-VN" sz="2200" dirty="0" smtClean="0"/>
              <a:t> </a:t>
            </a:r>
            <a:r>
              <a:rPr lang="sr-Cyrl-RS" sz="2200" dirty="0" smtClean="0"/>
              <a:t>отклањања</a:t>
            </a:r>
            <a:r>
              <a:rPr lang="vi-VN" sz="2200" dirty="0" smtClean="0"/>
              <a:t> </a:t>
            </a:r>
            <a:r>
              <a:rPr lang="sr-Cyrl-RS" sz="2200" dirty="0" smtClean="0"/>
              <a:t>незаконитости</a:t>
            </a:r>
            <a:r>
              <a:rPr lang="vi-VN" sz="2200" dirty="0" smtClean="0"/>
              <a:t>,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решење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en-US" sz="2200" dirty="0" smtClean="0"/>
              <a:t> </a:t>
            </a:r>
            <a:r>
              <a:rPr lang="sr-Cyrl-RS" sz="2200" dirty="0" smtClean="0"/>
              <a:t>инспектора</a:t>
            </a:r>
            <a:r>
              <a:rPr lang="en-US" sz="2200" dirty="0" smtClean="0"/>
              <a:t>, </a:t>
            </a:r>
            <a:r>
              <a:rPr lang="sr-Cyrl-RS" sz="2200" dirty="0" smtClean="0"/>
              <a:t>може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изјавити</a:t>
            </a:r>
            <a:r>
              <a:rPr lang="en-US" sz="2200" dirty="0" smtClean="0"/>
              <a:t> </a:t>
            </a:r>
            <a:r>
              <a:rPr lang="sr-Cyrl-RS" sz="2200" dirty="0" smtClean="0"/>
              <a:t>жалба</a:t>
            </a:r>
            <a:r>
              <a:rPr lang="en-US" sz="2200" dirty="0" smtClean="0"/>
              <a:t> </a:t>
            </a:r>
            <a:r>
              <a:rPr lang="sr-Cyrl-RS" sz="2200" dirty="0" smtClean="0"/>
              <a:t>министру</a:t>
            </a:r>
            <a:r>
              <a:rPr lang="en-US" sz="2200" dirty="0" smtClean="0"/>
              <a:t>. </a:t>
            </a:r>
          </a:p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vi-VN" sz="2200" dirty="0" smtClean="0"/>
              <a:t> </a:t>
            </a:r>
            <a:r>
              <a:rPr lang="sr-Cyrl-RS" sz="2200" dirty="0" smtClean="0"/>
              <a:t>може</a:t>
            </a:r>
            <a:r>
              <a:rPr lang="vi-VN" sz="2200" dirty="0" smtClean="0"/>
              <a:t>, </a:t>
            </a:r>
            <a:r>
              <a:rPr lang="sr-Cyrl-RS" sz="2200" dirty="0" smtClean="0"/>
              <a:t>након</a:t>
            </a:r>
            <a:r>
              <a:rPr lang="vi-VN" sz="2200" dirty="0" smtClean="0"/>
              <a:t> </a:t>
            </a:r>
            <a:r>
              <a:rPr lang="sr-Cyrl-RS" sz="2200" dirty="0" smtClean="0"/>
              <a:t>потврђујућег</a:t>
            </a:r>
            <a:r>
              <a:rPr lang="vi-VN" sz="2200" dirty="0" smtClean="0"/>
              <a:t> </a:t>
            </a:r>
            <a:r>
              <a:rPr lang="sr-Cyrl-RS" sz="2200" dirty="0" smtClean="0"/>
              <a:t>инспекцијског</a:t>
            </a:r>
            <a:r>
              <a:rPr lang="vi-VN" sz="2200" dirty="0" smtClean="0"/>
              <a:t> </a:t>
            </a:r>
            <a:r>
              <a:rPr lang="sr-Cyrl-RS" sz="2200" dirty="0" smtClean="0"/>
              <a:t>надзора</a:t>
            </a:r>
            <a:r>
              <a:rPr lang="vi-VN" sz="2200" dirty="0" smtClean="0"/>
              <a:t>, </a:t>
            </a:r>
            <a:r>
              <a:rPr lang="sr-Cyrl-RS" sz="2200" dirty="0" smtClean="0"/>
              <a:t>а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основу</a:t>
            </a:r>
            <a:r>
              <a:rPr lang="vi-VN" sz="2200" dirty="0" smtClean="0"/>
              <a:t> </a:t>
            </a:r>
            <a:r>
              <a:rPr lang="sr-Cyrl-RS" sz="2200" dirty="0" smtClean="0"/>
              <a:t>решења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vi-VN" sz="2200" dirty="0" smtClean="0"/>
              <a:t> </a:t>
            </a:r>
            <a:r>
              <a:rPr lang="sr-Cyrl-RS" sz="2200" dirty="0" smtClean="0"/>
              <a:t>инспектора</a:t>
            </a:r>
            <a:r>
              <a:rPr lang="vi-VN" sz="2200" dirty="0" smtClean="0"/>
              <a:t> </a:t>
            </a:r>
            <a:r>
              <a:rPr lang="sr-Cyrl-RS" sz="2200" dirty="0" smtClean="0"/>
              <a:t>о</a:t>
            </a:r>
            <a:r>
              <a:rPr lang="vi-VN" sz="2200" dirty="0" smtClean="0"/>
              <a:t> </a:t>
            </a:r>
            <a:r>
              <a:rPr lang="sr-Cyrl-RS" sz="2200" dirty="0" smtClean="0"/>
              <a:t>потврђивању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законитости</a:t>
            </a:r>
            <a:r>
              <a:rPr lang="vi-VN" sz="2200" dirty="0" smtClean="0"/>
              <a:t> </a:t>
            </a:r>
            <a:r>
              <a:rPr lang="sr-Cyrl-RS" sz="2200" dirty="0" smtClean="0"/>
              <a:t>поступања</a:t>
            </a:r>
            <a:r>
              <a:rPr lang="vi-VN" sz="2200" dirty="0" smtClean="0"/>
              <a:t>, </a:t>
            </a:r>
            <a:r>
              <a:rPr lang="sr-Cyrl-RS" sz="2200" dirty="0" smtClean="0"/>
              <a:t>почети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радом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ако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року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прописаном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решењем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здравственог</a:t>
            </a:r>
            <a:r>
              <a:rPr lang="vi-VN" sz="2200" dirty="0" smtClean="0"/>
              <a:t> </a:t>
            </a:r>
            <a:r>
              <a:rPr lang="sr-Cyrl-RS" sz="2200" dirty="0" smtClean="0"/>
              <a:t>инспектора</a:t>
            </a:r>
            <a:r>
              <a:rPr lang="vi-VN" sz="2200" dirty="0" smtClean="0"/>
              <a:t>, </a:t>
            </a:r>
            <a:r>
              <a:rPr lang="sr-Cyrl-RS" sz="2200" dirty="0" smtClean="0"/>
              <a:t>отклони</a:t>
            </a:r>
            <a:r>
              <a:rPr lang="vi-VN" sz="2200" dirty="0" smtClean="0"/>
              <a:t> </a:t>
            </a:r>
            <a:r>
              <a:rPr lang="sr-Cyrl-RS" sz="2200" dirty="0" smtClean="0"/>
              <a:t>разлоге</a:t>
            </a:r>
            <a:r>
              <a:rPr lang="vi-VN" sz="2200" dirty="0" smtClean="0"/>
              <a:t> </a:t>
            </a:r>
            <a:r>
              <a:rPr lang="sr-Cyrl-RS" sz="2200" dirty="0" smtClean="0"/>
              <a:t>који</a:t>
            </a:r>
            <a:r>
              <a:rPr lang="vi-VN" sz="2200" dirty="0" smtClean="0"/>
              <a:t> </a:t>
            </a:r>
            <a:r>
              <a:rPr lang="sr-Cyrl-RS" sz="2200" dirty="0" smtClean="0"/>
              <a:t>су</a:t>
            </a:r>
            <a:r>
              <a:rPr lang="vi-VN" sz="2200" dirty="0" smtClean="0"/>
              <a:t> </a:t>
            </a:r>
            <a:r>
              <a:rPr lang="sr-Cyrl-RS" sz="2200" dirty="0" smtClean="0"/>
              <a:t>довели</a:t>
            </a:r>
            <a:r>
              <a:rPr lang="vi-VN" sz="2200" dirty="0" smtClean="0"/>
              <a:t> </a:t>
            </a:r>
            <a:r>
              <a:rPr lang="sr-Cyrl-RS" sz="2200" dirty="0" smtClean="0"/>
              <a:t>до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забране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забране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одређених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vi-VN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11"/>
    </mc:Choice>
    <mc:Fallback xmlns="">
      <p:transition spd="slow" advTm="3621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39000" cy="94872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Врсте</a:t>
            </a:r>
            <a:r>
              <a:rPr lang="nn-NO" sz="2800" i="1" dirty="0" smtClean="0"/>
              <a:t>, </a:t>
            </a:r>
            <a:r>
              <a:rPr lang="sr-Cyrl-RS" sz="2800" i="1" dirty="0" smtClean="0"/>
              <a:t>услови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за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оснивање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и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престанак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рада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приватне</a:t>
            </a:r>
            <a:r>
              <a:rPr lang="nn-NO" sz="2800" i="1" dirty="0" smtClean="0"/>
              <a:t> </a:t>
            </a:r>
            <a:r>
              <a:rPr lang="sr-Cyrl-RS" sz="2800" i="1" dirty="0" smtClean="0"/>
              <a:t>праксе</a:t>
            </a:r>
            <a:r>
              <a:rPr lang="nn-NO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7239000" cy="4846320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/>
              <a:t>Приватну</a:t>
            </a:r>
            <a:r>
              <a:rPr lang="en-US" dirty="0" smtClean="0"/>
              <a:t> </a:t>
            </a:r>
            <a:r>
              <a:rPr lang="sr-Cyrl-RS" dirty="0" smtClean="0"/>
              <a:t>праксу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основати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	1) </a:t>
            </a:r>
            <a:r>
              <a:rPr lang="sr-Cyrl-RS" dirty="0" smtClean="0"/>
              <a:t>незапослени</a:t>
            </a:r>
            <a:r>
              <a:rPr lang="en-US" dirty="0" smtClean="0"/>
              <a:t> </a:t>
            </a:r>
            <a:r>
              <a:rPr lang="sr-Cyrl-RS" dirty="0" smtClean="0"/>
              <a:t>здравствени</a:t>
            </a:r>
            <a:r>
              <a:rPr lang="en-US" dirty="0" smtClean="0"/>
              <a:t> </a:t>
            </a:r>
            <a:r>
              <a:rPr lang="sr-Cyrl-RS" dirty="0" smtClean="0"/>
              <a:t>радник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2) </a:t>
            </a:r>
            <a:r>
              <a:rPr lang="sr-Cyrl-RS" dirty="0" smtClean="0"/>
              <a:t>здравствени</a:t>
            </a:r>
            <a:r>
              <a:rPr lang="en-US" dirty="0" smtClean="0"/>
              <a:t> </a:t>
            </a:r>
            <a:r>
              <a:rPr lang="sr-Cyrl-RS" dirty="0" smtClean="0"/>
              <a:t>радник</a:t>
            </a:r>
            <a:r>
              <a:rPr lang="en-US" dirty="0" smtClean="0"/>
              <a:t> </a:t>
            </a:r>
            <a:r>
              <a:rPr lang="sr-Cyrl-RS" dirty="0" smtClean="0"/>
              <a:t>корисник</a:t>
            </a:r>
            <a:r>
              <a:rPr lang="en-US" dirty="0" smtClean="0"/>
              <a:t> </a:t>
            </a:r>
            <a:r>
              <a:rPr lang="sr-Cyrl-RS" dirty="0" smtClean="0"/>
              <a:t>старосне</a:t>
            </a:r>
            <a:r>
              <a:rPr lang="en-US" dirty="0" smtClean="0"/>
              <a:t> </a:t>
            </a:r>
            <a:r>
              <a:rPr lang="sr-Cyrl-RS" dirty="0" smtClean="0"/>
              <a:t>пензије</a:t>
            </a:r>
            <a:r>
              <a:rPr lang="en-US" dirty="0" smtClean="0"/>
              <a:t> </a:t>
            </a:r>
          </a:p>
          <a:p>
            <a:r>
              <a:rPr lang="sr-Cyrl-RS" dirty="0" smtClean="0"/>
              <a:t>Здравствени</a:t>
            </a:r>
            <a:r>
              <a:rPr lang="en-US" dirty="0" smtClean="0"/>
              <a:t> </a:t>
            </a:r>
            <a:r>
              <a:rPr lang="sr-Cyrl-RS" dirty="0" smtClean="0"/>
              <a:t>радник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основати</a:t>
            </a:r>
            <a:r>
              <a:rPr lang="en-US" dirty="0" smtClean="0"/>
              <a:t> </a:t>
            </a:r>
            <a:r>
              <a:rPr lang="sr-Cyrl-RS" dirty="0" smtClean="0"/>
              <a:t>приватну</a:t>
            </a:r>
            <a:r>
              <a:rPr lang="en-US" dirty="0" smtClean="0"/>
              <a:t> </a:t>
            </a:r>
            <a:r>
              <a:rPr lang="sr-Cyrl-RS" dirty="0" smtClean="0"/>
              <a:t>праксу</a:t>
            </a:r>
            <a:r>
              <a:rPr lang="en-US" dirty="0" smtClean="0"/>
              <a:t> </a:t>
            </a:r>
            <a:r>
              <a:rPr lang="sr-Cyrl-RS" dirty="0" smtClean="0"/>
              <a:t>под</a:t>
            </a:r>
            <a:r>
              <a:rPr lang="en-US" dirty="0" smtClean="0"/>
              <a:t> </a:t>
            </a:r>
            <a:r>
              <a:rPr lang="sr-Cyrl-RS" dirty="0" smtClean="0"/>
              <a:t>условом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	1)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има</a:t>
            </a:r>
            <a:r>
              <a:rPr lang="en-US" dirty="0" smtClean="0"/>
              <a:t> </a:t>
            </a:r>
            <a:r>
              <a:rPr lang="sr-Cyrl-RS" dirty="0" smtClean="0"/>
              <a:t>општу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способност</a:t>
            </a:r>
            <a:r>
              <a:rPr lang="en-US" dirty="0" smtClean="0"/>
              <a:t>; </a:t>
            </a:r>
          </a:p>
          <a:p>
            <a:pPr>
              <a:buNone/>
            </a:pPr>
            <a:r>
              <a:rPr lang="en-US" dirty="0" smtClean="0"/>
              <a:t>	2)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стекао</a:t>
            </a:r>
            <a:r>
              <a:rPr lang="en-US" dirty="0" smtClean="0"/>
              <a:t> </a:t>
            </a:r>
            <a:r>
              <a:rPr lang="sr-Cyrl-RS" dirty="0" smtClean="0"/>
              <a:t>одговарајуће</a:t>
            </a:r>
            <a:r>
              <a:rPr lang="en-US" dirty="0" smtClean="0"/>
              <a:t> </a:t>
            </a:r>
            <a:r>
              <a:rPr lang="sr-Cyrl-RS" dirty="0" smtClean="0"/>
              <a:t>високо</a:t>
            </a:r>
            <a:r>
              <a:rPr lang="en-US" dirty="0" smtClean="0"/>
              <a:t> </a:t>
            </a:r>
            <a:r>
              <a:rPr lang="sr-Cyrl-RS" dirty="0" smtClean="0"/>
              <a:t>образовање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струке</a:t>
            </a:r>
            <a:r>
              <a:rPr lang="en-US" dirty="0" smtClean="0"/>
              <a:t>, </a:t>
            </a:r>
            <a:r>
              <a:rPr lang="sr-Cyrl-RS" dirty="0" smtClean="0"/>
              <a:t>односно</a:t>
            </a:r>
            <a:r>
              <a:rPr lang="en-US" dirty="0" smtClean="0"/>
              <a:t> </a:t>
            </a:r>
            <a:r>
              <a:rPr lang="sr-Cyrl-RS" dirty="0" smtClean="0"/>
              <a:t>одговарајуће</a:t>
            </a:r>
            <a:r>
              <a:rPr lang="en-US" dirty="0" smtClean="0"/>
              <a:t> </a:t>
            </a:r>
            <a:r>
              <a:rPr lang="sr-Cyrl-RS" dirty="0" smtClean="0"/>
              <a:t>средње</a:t>
            </a:r>
            <a:r>
              <a:rPr lang="en-US" dirty="0" smtClean="0"/>
              <a:t> </a:t>
            </a:r>
            <a:r>
              <a:rPr lang="sr-Cyrl-RS" dirty="0" smtClean="0"/>
              <a:t>образовање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струке</a:t>
            </a:r>
            <a:r>
              <a:rPr lang="en-US" dirty="0" smtClean="0"/>
              <a:t>, </a:t>
            </a:r>
            <a:r>
              <a:rPr lang="sr-Cyrl-RS" dirty="0" smtClean="0"/>
              <a:t>специјализацију</a:t>
            </a:r>
            <a:r>
              <a:rPr lang="en-US" dirty="0" smtClean="0"/>
              <a:t>, </a:t>
            </a:r>
            <a:r>
              <a:rPr lang="sr-Cyrl-RS" dirty="0" smtClean="0"/>
              <a:t>односно</a:t>
            </a:r>
            <a:r>
              <a:rPr lang="en-US" dirty="0" smtClean="0"/>
              <a:t> </a:t>
            </a:r>
            <a:r>
              <a:rPr lang="sr-Cyrl-RS" dirty="0" smtClean="0"/>
              <a:t>ужу</a:t>
            </a:r>
            <a:r>
              <a:rPr lang="en-US" dirty="0" smtClean="0"/>
              <a:t> </a:t>
            </a:r>
            <a:r>
              <a:rPr lang="sr-Cyrl-RS" dirty="0" smtClean="0"/>
              <a:t>специјализацију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it-IT" dirty="0" smtClean="0"/>
              <a:t>	3) </a:t>
            </a:r>
            <a:r>
              <a:rPr lang="sr-Cyrl-RS" dirty="0" smtClean="0"/>
              <a:t>да</a:t>
            </a:r>
            <a:r>
              <a:rPr lang="it-IT" dirty="0" smtClean="0"/>
              <a:t> </a:t>
            </a:r>
            <a:r>
              <a:rPr lang="sr-Cyrl-RS" dirty="0" smtClean="0"/>
              <a:t>је</a:t>
            </a:r>
            <a:r>
              <a:rPr lang="it-IT" dirty="0" smtClean="0"/>
              <a:t> </a:t>
            </a:r>
            <a:r>
              <a:rPr lang="sr-Cyrl-RS" dirty="0" smtClean="0"/>
              <a:t>положио</a:t>
            </a:r>
            <a:r>
              <a:rPr lang="it-IT" dirty="0" smtClean="0"/>
              <a:t> </a:t>
            </a:r>
            <a:r>
              <a:rPr lang="sr-Cyrl-RS" dirty="0" smtClean="0"/>
              <a:t>стручни</a:t>
            </a:r>
            <a:r>
              <a:rPr lang="it-IT" dirty="0" smtClean="0"/>
              <a:t> </a:t>
            </a:r>
            <a:r>
              <a:rPr lang="sr-Cyrl-RS" dirty="0" smtClean="0"/>
              <a:t>испит</a:t>
            </a:r>
            <a:r>
              <a:rPr lang="it-IT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pl-PL" dirty="0" smtClean="0"/>
              <a:t>4) </a:t>
            </a:r>
            <a:r>
              <a:rPr lang="sr-Cyrl-RS" dirty="0" smtClean="0"/>
              <a:t>да</a:t>
            </a:r>
            <a:r>
              <a:rPr lang="pl-PL" dirty="0" smtClean="0"/>
              <a:t> </a:t>
            </a:r>
            <a:r>
              <a:rPr lang="sr-Cyrl-RS" dirty="0" smtClean="0"/>
              <a:t>је</a:t>
            </a:r>
            <a:r>
              <a:rPr lang="pl-PL" dirty="0" smtClean="0"/>
              <a:t> </a:t>
            </a:r>
            <a:r>
              <a:rPr lang="sr-Cyrl-RS" dirty="0" smtClean="0"/>
              <a:t>добио</a:t>
            </a:r>
            <a:r>
              <a:rPr lang="pl-PL" dirty="0" smtClean="0"/>
              <a:t>, </a:t>
            </a:r>
            <a:r>
              <a:rPr lang="sr-Cyrl-RS" dirty="0" smtClean="0"/>
              <a:t>односно</a:t>
            </a:r>
            <a:r>
              <a:rPr lang="pl-PL" dirty="0" smtClean="0"/>
              <a:t> </a:t>
            </a:r>
            <a:r>
              <a:rPr lang="sr-Cyrl-RS" dirty="0" smtClean="0"/>
              <a:t>обновио</a:t>
            </a:r>
            <a:r>
              <a:rPr lang="pl-PL" dirty="0" smtClean="0"/>
              <a:t> </a:t>
            </a:r>
            <a:r>
              <a:rPr lang="sr-Cyrl-RS" dirty="0" smtClean="0"/>
              <a:t>лиценцу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5) </a:t>
            </a:r>
            <a:r>
              <a:rPr lang="sr-Cyrl-RS" dirty="0" smtClean="0"/>
              <a:t>да</a:t>
            </a:r>
            <a:r>
              <a:rPr lang="vi-VN" dirty="0" smtClean="0"/>
              <a:t> </a:t>
            </a:r>
            <a:r>
              <a:rPr lang="sr-Cyrl-RS" dirty="0" smtClean="0"/>
              <a:t>правноснажном</a:t>
            </a:r>
            <a:r>
              <a:rPr lang="vi-VN" dirty="0" smtClean="0"/>
              <a:t> </a:t>
            </a:r>
            <a:r>
              <a:rPr lang="sr-Cyrl-RS" dirty="0" smtClean="0"/>
              <a:t>судском</a:t>
            </a:r>
            <a:r>
              <a:rPr lang="vi-VN" dirty="0" smtClean="0"/>
              <a:t> </a:t>
            </a:r>
            <a:r>
              <a:rPr lang="sr-Cyrl-RS" dirty="0" smtClean="0"/>
              <a:t>одлуком</a:t>
            </a:r>
            <a:r>
              <a:rPr lang="vi-VN" dirty="0" smtClean="0"/>
              <a:t> </a:t>
            </a:r>
            <a:r>
              <a:rPr lang="sr-Cyrl-RS" dirty="0" smtClean="0"/>
              <a:t>није</a:t>
            </a:r>
            <a:r>
              <a:rPr lang="vi-VN" dirty="0" smtClean="0"/>
              <a:t> </a:t>
            </a:r>
            <a:r>
              <a:rPr lang="sr-Cyrl-RS" dirty="0" smtClean="0"/>
              <a:t>осуђен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умишљајно</a:t>
            </a:r>
            <a:r>
              <a:rPr lang="vi-VN" dirty="0" smtClean="0"/>
              <a:t> </a:t>
            </a:r>
            <a:r>
              <a:rPr lang="sr-Cyrl-RS" dirty="0" smtClean="0"/>
              <a:t>кривично</a:t>
            </a:r>
            <a:r>
              <a:rPr lang="vi-VN" dirty="0" smtClean="0"/>
              <a:t> </a:t>
            </a:r>
            <a:r>
              <a:rPr lang="sr-Cyrl-RS" dirty="0" smtClean="0"/>
              <a:t>дело</a:t>
            </a:r>
            <a:r>
              <a:rPr lang="vi-VN" dirty="0" smtClean="0"/>
              <a:t> </a:t>
            </a:r>
            <a:r>
              <a:rPr lang="sr-Cyrl-RS" dirty="0" smtClean="0"/>
              <a:t>на</a:t>
            </a:r>
            <a:r>
              <a:rPr lang="vi-VN" dirty="0" smtClean="0"/>
              <a:t> </a:t>
            </a:r>
            <a:r>
              <a:rPr lang="sr-Cyrl-RS" dirty="0" smtClean="0"/>
              <a:t>казну</a:t>
            </a:r>
            <a:r>
              <a:rPr lang="vi-VN" dirty="0" smtClean="0"/>
              <a:t> </a:t>
            </a:r>
            <a:r>
              <a:rPr lang="sr-Cyrl-RS" dirty="0" smtClean="0"/>
              <a:t>затвора</a:t>
            </a:r>
            <a:r>
              <a:rPr lang="vi-VN" dirty="0" smtClean="0"/>
              <a:t> </a:t>
            </a:r>
            <a:r>
              <a:rPr lang="sr-Cyrl-RS" dirty="0" smtClean="0"/>
              <a:t>од</a:t>
            </a:r>
            <a:r>
              <a:rPr lang="vi-VN" dirty="0" smtClean="0"/>
              <a:t> </a:t>
            </a:r>
            <a:r>
              <a:rPr lang="sr-Cyrl-RS" dirty="0" smtClean="0"/>
              <a:t>једне</a:t>
            </a:r>
            <a:r>
              <a:rPr lang="vi-VN" dirty="0" smtClean="0"/>
              <a:t> </a:t>
            </a:r>
            <a:r>
              <a:rPr lang="sr-Cyrl-RS" dirty="0" smtClean="0"/>
              <a:t>године</a:t>
            </a:r>
            <a:r>
              <a:rPr lang="vi-VN" dirty="0" smtClean="0"/>
              <a:t> </a:t>
            </a:r>
            <a:r>
              <a:rPr lang="sr-Cyrl-RS" dirty="0" smtClean="0"/>
              <a:t>или</a:t>
            </a:r>
            <a:r>
              <a:rPr lang="vi-VN" dirty="0" smtClean="0"/>
              <a:t> </a:t>
            </a:r>
            <a:r>
              <a:rPr lang="sr-Cyrl-RS" dirty="0" smtClean="0"/>
              <a:t>тежу</a:t>
            </a:r>
            <a:r>
              <a:rPr lang="vi-VN" dirty="0" smtClean="0"/>
              <a:t> </a:t>
            </a:r>
            <a:r>
              <a:rPr lang="sr-Cyrl-RS" dirty="0" smtClean="0"/>
              <a:t>казну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423"/>
    </mc:Choice>
    <mc:Fallback xmlns="">
      <p:transition spd="slow" advTm="26423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4920"/>
            <a:ext cx="8172400" cy="612308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Приватна</a:t>
            </a:r>
            <a:r>
              <a:rPr lang="en-US" sz="2200" dirty="0" smtClean="0"/>
              <a:t> </a:t>
            </a:r>
            <a:r>
              <a:rPr lang="sr-Cyrl-RS" sz="2200" dirty="0" smtClean="0"/>
              <a:t>пракса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може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основати</a:t>
            </a:r>
            <a:r>
              <a:rPr lang="en-US" sz="2200" dirty="0" smtClean="0"/>
              <a:t> </a:t>
            </a:r>
            <a:r>
              <a:rPr lang="sr-Cyrl-RS" sz="2200" dirty="0" smtClean="0"/>
              <a:t>као</a:t>
            </a:r>
            <a:r>
              <a:rPr lang="en-US" sz="2200" dirty="0" smtClean="0"/>
              <a:t>: </a:t>
            </a:r>
          </a:p>
          <a:p>
            <a:pPr>
              <a:buNone/>
            </a:pPr>
            <a:r>
              <a:rPr lang="en-US" sz="2200" dirty="0" smtClean="0"/>
              <a:t>	1) </a:t>
            </a:r>
            <a:r>
              <a:rPr lang="sr-Cyrl-RS" sz="2200" dirty="0" smtClean="0"/>
              <a:t>лекарска</a:t>
            </a:r>
            <a:r>
              <a:rPr lang="en-US" sz="2200" dirty="0" smtClean="0"/>
              <a:t> </a:t>
            </a:r>
            <a:r>
              <a:rPr lang="sr-Cyrl-RS" sz="2200" dirty="0" smtClean="0"/>
              <a:t>ординација</a:t>
            </a:r>
            <a:r>
              <a:rPr lang="en-US" sz="2200" dirty="0" smtClean="0"/>
              <a:t> (</a:t>
            </a:r>
            <a:r>
              <a:rPr lang="sr-Cyrl-RS" sz="2200" dirty="0" smtClean="0"/>
              <a:t>општа</a:t>
            </a:r>
            <a:r>
              <a:rPr lang="en-US" sz="2200" dirty="0" smtClean="0"/>
              <a:t>, </a:t>
            </a:r>
            <a:r>
              <a:rPr lang="sr-Cyrl-RS" sz="2200" dirty="0" smtClean="0"/>
              <a:t>специјалистичк</a:t>
            </a:r>
            <a:r>
              <a:rPr lang="en-US" sz="2200" dirty="0" smtClean="0"/>
              <a:t>a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уже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специјалистичка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2) </a:t>
            </a:r>
            <a:r>
              <a:rPr lang="sr-Cyrl-RS" sz="2200" dirty="0" smtClean="0"/>
              <a:t>ординација</a:t>
            </a:r>
            <a:r>
              <a:rPr lang="en-US" sz="2200" dirty="0" smtClean="0"/>
              <a:t> </a:t>
            </a:r>
            <a:r>
              <a:rPr lang="sr-Cyrl-RS" sz="2200" dirty="0" smtClean="0"/>
              <a:t>денталне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медицине</a:t>
            </a:r>
            <a:r>
              <a:rPr lang="en-US" sz="2200" dirty="0" smtClean="0"/>
              <a:t> (</a:t>
            </a:r>
            <a:r>
              <a:rPr lang="sr-Cyrl-RS" sz="2200" dirty="0" smtClean="0"/>
              <a:t>општа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специјалистичка</a:t>
            </a:r>
            <a:r>
              <a:rPr lang="en-US" sz="2200" dirty="0" smtClean="0"/>
              <a:t>) </a:t>
            </a:r>
          </a:p>
          <a:p>
            <a:pPr>
              <a:buNone/>
            </a:pPr>
            <a:r>
              <a:rPr lang="en-US" sz="2200" dirty="0" smtClean="0"/>
              <a:t>	3) </a:t>
            </a:r>
            <a:r>
              <a:rPr lang="sr-Cyrl-RS" sz="2200" dirty="0" smtClean="0"/>
              <a:t>поликлиника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4) </a:t>
            </a:r>
            <a:r>
              <a:rPr lang="sr-Cyrl-RS" sz="2200" dirty="0" smtClean="0"/>
              <a:t>лабораторија</a:t>
            </a:r>
            <a:r>
              <a:rPr lang="en-US" sz="2200" dirty="0" smtClean="0"/>
              <a:t> (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биохемију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хематологијом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имунохемијом</a:t>
            </a:r>
            <a:r>
              <a:rPr lang="en-US" sz="2200" dirty="0" smtClean="0"/>
              <a:t>, </a:t>
            </a:r>
            <a:r>
              <a:rPr lang="sr-Cyrl-RS" sz="2200" dirty="0" smtClean="0"/>
              <a:t>микробиологију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вирусологијом</a:t>
            </a:r>
            <a:r>
              <a:rPr lang="en-US" sz="2200" dirty="0" smtClean="0"/>
              <a:t>, </a:t>
            </a:r>
            <a:r>
              <a:rPr lang="sr-Cyrl-RS" sz="2200" dirty="0" smtClean="0"/>
              <a:t>патохистологију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цитологијом</a:t>
            </a:r>
            <a:r>
              <a:rPr lang="en-US" sz="2200" dirty="0" smtClean="0"/>
              <a:t>) </a:t>
            </a:r>
          </a:p>
          <a:p>
            <a:pPr>
              <a:buNone/>
            </a:pPr>
            <a:r>
              <a:rPr lang="en-US" sz="2200" dirty="0" smtClean="0"/>
              <a:t>	5) </a:t>
            </a:r>
            <a:r>
              <a:rPr lang="sr-Cyrl-RS" sz="2200" dirty="0" smtClean="0"/>
              <a:t>апотека</a:t>
            </a:r>
            <a:r>
              <a:rPr lang="en-US" sz="2200" dirty="0" smtClean="0"/>
              <a:t> </a:t>
            </a:r>
            <a:r>
              <a:rPr lang="sr-Cyrl-RS" sz="2200" dirty="0" smtClean="0"/>
              <a:t>приватна</a:t>
            </a:r>
            <a:r>
              <a:rPr lang="en-US" sz="2200" dirty="0" smtClean="0"/>
              <a:t> </a:t>
            </a:r>
            <a:r>
              <a:rPr lang="sr-Cyrl-RS" sz="2200" dirty="0" smtClean="0"/>
              <a:t>пракса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pl-PL" sz="2200" dirty="0" smtClean="0"/>
              <a:t>6) </a:t>
            </a:r>
            <a:r>
              <a:rPr lang="sr-Cyrl-RS" sz="2200" dirty="0" smtClean="0"/>
              <a:t>амбуланта</a:t>
            </a:r>
            <a:r>
              <a:rPr lang="pl-PL" sz="2200" dirty="0" smtClean="0"/>
              <a:t> (</a:t>
            </a:r>
            <a:r>
              <a:rPr lang="sr-Cyrl-RS" sz="2200" dirty="0" smtClean="0"/>
              <a:t>за</a:t>
            </a:r>
            <a:r>
              <a:rPr lang="pl-PL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pl-PL" sz="2200" dirty="0" smtClean="0"/>
              <a:t> </a:t>
            </a:r>
            <a:r>
              <a:rPr lang="sr-Cyrl-RS" sz="2200" dirty="0" smtClean="0"/>
              <a:t>негу</a:t>
            </a:r>
            <a:r>
              <a:rPr lang="pl-PL" sz="2200" dirty="0" smtClean="0"/>
              <a:t> </a:t>
            </a:r>
            <a:r>
              <a:rPr lang="sr-Cyrl-RS" sz="2200" dirty="0" smtClean="0"/>
              <a:t>и</a:t>
            </a:r>
            <a:r>
              <a:rPr lang="pl-PL" sz="2200" dirty="0" smtClean="0"/>
              <a:t> </a:t>
            </a:r>
            <a:r>
              <a:rPr lang="sr-Cyrl-RS" sz="2200" dirty="0" smtClean="0"/>
              <a:t>за</a:t>
            </a:r>
            <a:r>
              <a:rPr lang="pl-PL" sz="2200" dirty="0" smtClean="0"/>
              <a:t> </a:t>
            </a:r>
            <a:r>
              <a:rPr lang="sr-Cyrl-RS" sz="2200" dirty="0" smtClean="0"/>
              <a:t>рехабилитацију</a:t>
            </a:r>
            <a:r>
              <a:rPr lang="pl-PL" sz="2200" dirty="0" smtClean="0"/>
              <a:t>) </a:t>
            </a:r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pl-PL" sz="2200" dirty="0" smtClean="0"/>
              <a:t>7) </a:t>
            </a:r>
            <a:r>
              <a:rPr lang="sr-Cyrl-RS" sz="2200" dirty="0" smtClean="0"/>
              <a:t>лабораторија</a:t>
            </a:r>
            <a:r>
              <a:rPr lang="pl-PL" sz="2200" dirty="0" smtClean="0"/>
              <a:t> </a:t>
            </a:r>
            <a:r>
              <a:rPr lang="sr-Cyrl-RS" sz="2200" dirty="0" smtClean="0"/>
              <a:t>за</a:t>
            </a:r>
            <a:r>
              <a:rPr lang="pl-PL" sz="2200" dirty="0" smtClean="0"/>
              <a:t> </a:t>
            </a:r>
            <a:r>
              <a:rPr lang="sr-Cyrl-RS" sz="2200" dirty="0" smtClean="0"/>
              <a:t>зубну</a:t>
            </a:r>
            <a:r>
              <a:rPr lang="pl-PL" sz="2200" dirty="0" smtClean="0"/>
              <a:t> </a:t>
            </a:r>
            <a:r>
              <a:rPr lang="sr-Cyrl-RS" sz="2200" dirty="0" smtClean="0"/>
              <a:t>технику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399"/>
    </mc:Choice>
    <mc:Fallback xmlns="">
      <p:transition spd="slow" advTm="42399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Приватна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пракса</a:t>
            </a:r>
            <a:r>
              <a:rPr lang="vi-VN" sz="2200" dirty="0" smtClean="0"/>
              <a:t> </a:t>
            </a:r>
            <a:r>
              <a:rPr lang="sr-Cyrl-RS" sz="2200" dirty="0" smtClean="0"/>
              <a:t>не</a:t>
            </a:r>
            <a:r>
              <a:rPr lang="vi-VN" sz="2200" dirty="0" smtClean="0"/>
              <a:t> </a:t>
            </a:r>
            <a:r>
              <a:rPr lang="sr-Cyrl-RS" sz="2200" dirty="0" smtClean="0"/>
              <a:t>може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из</a:t>
            </a:r>
            <a:r>
              <a:rPr lang="vi-VN" sz="2200" dirty="0" smtClean="0"/>
              <a:t> </a:t>
            </a:r>
            <a:r>
              <a:rPr lang="sr-Cyrl-RS" sz="2200" dirty="0" smtClean="0"/>
              <a:t>области</a:t>
            </a:r>
            <a:r>
              <a:rPr lang="vi-VN" sz="2200" dirty="0" smtClean="0"/>
              <a:t> </a:t>
            </a:r>
            <a:r>
              <a:rPr lang="sr-Cyrl-RS" sz="2200" dirty="0" smtClean="0"/>
              <a:t>хитне</a:t>
            </a:r>
            <a:r>
              <a:rPr lang="vi-VN" sz="2200" dirty="0" smtClean="0"/>
              <a:t> </a:t>
            </a:r>
            <a:r>
              <a:rPr lang="sr-Cyrl-RS" sz="2200" dirty="0" smtClean="0"/>
              <a:t>медицинске</a:t>
            </a:r>
            <a:r>
              <a:rPr lang="vi-VN" sz="2200" dirty="0" smtClean="0"/>
              <a:t> </a:t>
            </a:r>
            <a:r>
              <a:rPr lang="sr-Cyrl-RS" sz="2200" dirty="0" smtClean="0"/>
              <a:t>помоћи</a:t>
            </a:r>
            <a:r>
              <a:rPr lang="vi-VN" sz="2200" dirty="0" smtClean="0"/>
              <a:t>, </a:t>
            </a:r>
            <a:r>
              <a:rPr lang="sr-Cyrl-RS" sz="2200" dirty="0" smtClean="0"/>
              <a:t>припреме</a:t>
            </a:r>
            <a:r>
              <a:rPr lang="vi-VN" sz="2200" dirty="0" smtClean="0"/>
              <a:t> </a:t>
            </a:r>
            <a:r>
              <a:rPr lang="sr-Cyrl-RS" sz="2200" dirty="0" smtClean="0"/>
              <a:t>крви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компонената</a:t>
            </a:r>
            <a:r>
              <a:rPr lang="vi-VN" sz="2200" dirty="0" smtClean="0"/>
              <a:t> </a:t>
            </a:r>
            <a:r>
              <a:rPr lang="sr-Cyrl-RS" sz="2200" dirty="0" smtClean="0"/>
              <a:t>крви</a:t>
            </a:r>
            <a:r>
              <a:rPr lang="vi-VN" sz="2200" dirty="0" smtClean="0"/>
              <a:t>, </a:t>
            </a:r>
            <a:r>
              <a:rPr lang="sr-Cyrl-RS" sz="2200" dirty="0" smtClean="0"/>
              <a:t>узимања</a:t>
            </a:r>
            <a:r>
              <a:rPr lang="vi-VN" sz="2200" dirty="0" smtClean="0"/>
              <a:t>, </a:t>
            </a:r>
            <a:r>
              <a:rPr lang="sr-Cyrl-RS" sz="2200" dirty="0" smtClean="0"/>
              <a:t>чувања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пресађивања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органа</a:t>
            </a:r>
            <a:r>
              <a:rPr lang="vi-VN" sz="2200" dirty="0" smtClean="0"/>
              <a:t>, </a:t>
            </a:r>
            <a:r>
              <a:rPr lang="sr-Cyrl-RS" sz="2200" dirty="0" smtClean="0"/>
              <a:t>ћелија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ткива</a:t>
            </a:r>
            <a:r>
              <a:rPr lang="vi-VN" sz="2200" dirty="0" smtClean="0"/>
              <a:t>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делова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људског</a:t>
            </a:r>
            <a:r>
              <a:rPr lang="vi-VN" sz="2200" dirty="0" smtClean="0"/>
              <a:t> </a:t>
            </a:r>
            <a:r>
              <a:rPr lang="sr-Cyrl-RS" sz="2200" dirty="0" smtClean="0"/>
              <a:t>тела</a:t>
            </a:r>
            <a:r>
              <a:rPr lang="vi-VN" sz="2200" dirty="0" smtClean="0"/>
              <a:t>, </a:t>
            </a:r>
            <a:r>
              <a:rPr lang="sr-Cyrl-RS" sz="2200" dirty="0" smtClean="0"/>
              <a:t>производње</a:t>
            </a:r>
            <a:r>
              <a:rPr lang="vi-VN" sz="2200" dirty="0" smtClean="0"/>
              <a:t> </a:t>
            </a:r>
            <a:r>
              <a:rPr lang="sr-Cyrl-RS" sz="2200" dirty="0" smtClean="0"/>
              <a:t>серума</a:t>
            </a:r>
            <a:r>
              <a:rPr lang="vi-VN" sz="2200" dirty="0" smtClean="0"/>
              <a:t> 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вакцина</a:t>
            </a:r>
            <a:r>
              <a:rPr lang="vi-VN" sz="2200" dirty="0" smtClean="0"/>
              <a:t>, </a:t>
            </a:r>
            <a:r>
              <a:rPr lang="sr-Cyrl-RS" sz="2200" dirty="0" smtClean="0"/>
              <a:t>патоанатомск</a:t>
            </a:r>
            <a:r>
              <a:rPr lang="en-US" sz="2200" dirty="0" smtClean="0"/>
              <a:t>y </a:t>
            </a:r>
            <a:r>
              <a:rPr lang="sr-Cyrl-RS" sz="2200" dirty="0" smtClean="0"/>
              <a:t>обдукцијску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судскомедицинску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ни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из</a:t>
            </a:r>
            <a:r>
              <a:rPr lang="vi-VN" sz="2200" dirty="0" smtClean="0"/>
              <a:t> </a:t>
            </a:r>
            <a:r>
              <a:rPr lang="sr-Cyrl-RS" sz="2200" dirty="0" smtClean="0"/>
              <a:t>области</a:t>
            </a:r>
            <a:r>
              <a:rPr lang="vi-VN" sz="2200" dirty="0" smtClean="0"/>
              <a:t> </a:t>
            </a:r>
            <a:r>
              <a:rPr lang="sr-Cyrl-RS" sz="2200" dirty="0" smtClean="0"/>
              <a:t>јавног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.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2050" name="Picture 2" descr="C:\Users\Mirjana Petrovic\Desktop\IMG_192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293096"/>
            <a:ext cx="3744416" cy="2324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90"/>
    </mc:Choice>
    <mc:Fallback xmlns="">
      <p:transition spd="slow" advTm="959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7239000" cy="590705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приватна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пракса</a:t>
            </a:r>
            <a:r>
              <a:rPr lang="vi-VN" sz="2200" dirty="0" smtClean="0"/>
              <a:t> </a:t>
            </a:r>
            <a:r>
              <a:rPr lang="sr-Cyrl-RS" sz="2200" dirty="0" smtClean="0"/>
              <a:t>дужне</a:t>
            </a:r>
            <a:r>
              <a:rPr lang="vi-VN" sz="2200" dirty="0" smtClean="0"/>
              <a:t> </a:t>
            </a:r>
            <a:r>
              <a:rPr lang="sr-Cyrl-RS" sz="2200" dirty="0" smtClean="0"/>
              <a:t>су</a:t>
            </a:r>
            <a:r>
              <a:rPr lang="vi-VN" sz="2200" dirty="0" smtClean="0"/>
              <a:t>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воде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прописану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документацију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евиденције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прописаним</a:t>
            </a:r>
            <a:r>
              <a:rPr lang="vi-VN" sz="2200" dirty="0" smtClean="0"/>
              <a:t> </a:t>
            </a:r>
            <a:r>
              <a:rPr lang="sr-Cyrl-RS" sz="2200" dirty="0" smtClean="0"/>
              <a:t>роковима</a:t>
            </a:r>
            <a:r>
              <a:rPr lang="vi-VN" sz="2200" dirty="0" smtClean="0"/>
              <a:t> </a:t>
            </a:r>
            <a:r>
              <a:rPr lang="sr-Cyrl-RS" sz="2200" dirty="0" smtClean="0"/>
              <a:t>достављају</a:t>
            </a:r>
            <a:r>
              <a:rPr lang="vi-VN" sz="2200" dirty="0" smtClean="0"/>
              <a:t> </a:t>
            </a:r>
            <a:r>
              <a:rPr lang="sr-Cyrl-RS" sz="2200" dirty="0" smtClean="0"/>
              <a:t>индивидуалне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збирне</a:t>
            </a:r>
            <a:r>
              <a:rPr lang="vi-VN" sz="2200" dirty="0" smtClean="0"/>
              <a:t> </a:t>
            </a:r>
            <a:r>
              <a:rPr lang="sr-Cyrl-RS" sz="2200" dirty="0" smtClean="0"/>
              <a:t>извештаје</a:t>
            </a:r>
            <a:r>
              <a:rPr lang="vi-VN" sz="2200" dirty="0" smtClean="0"/>
              <a:t> </a:t>
            </a:r>
            <a:r>
              <a:rPr lang="sr-Cyrl-RS" sz="2200" dirty="0" smtClean="0"/>
              <a:t>надлежном</a:t>
            </a:r>
            <a:r>
              <a:rPr lang="vi-VN" sz="2200" dirty="0" smtClean="0"/>
              <a:t> </a:t>
            </a:r>
            <a:r>
              <a:rPr lang="sr-Cyrl-RS" sz="2200" dirty="0" smtClean="0"/>
              <a:t>заводу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јавно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здравље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другим</a:t>
            </a:r>
            <a:r>
              <a:rPr lang="vi-VN" sz="2200" dirty="0" smtClean="0"/>
              <a:t> </a:t>
            </a:r>
            <a:r>
              <a:rPr lang="sr-Cyrl-RS" sz="2200" dirty="0" smtClean="0"/>
              <a:t>надлежним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органима</a:t>
            </a:r>
            <a:r>
              <a:rPr lang="vi-VN" sz="2200" dirty="0" smtClean="0"/>
              <a:t>, </a:t>
            </a:r>
            <a:r>
              <a:rPr lang="sr-Cyrl-RS" sz="2200" dirty="0" smtClean="0"/>
              <a:t>установама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организацијама</a:t>
            </a:r>
            <a:r>
              <a:rPr lang="vi-VN" sz="2200" dirty="0" smtClean="0"/>
              <a:t>,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начин</a:t>
            </a:r>
            <a:r>
              <a:rPr lang="vi-VN" sz="2200" dirty="0" smtClean="0"/>
              <a:t> </a:t>
            </a:r>
            <a:r>
              <a:rPr lang="sr-Cyrl-RS" sz="2200" dirty="0" smtClean="0"/>
              <a:t>прописан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 </a:t>
            </a:r>
            <a:r>
              <a:rPr lang="sr-Cyrl-RS" sz="2200" dirty="0" smtClean="0"/>
              <a:t>којим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уређује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документација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евиденције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области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здравства</a:t>
            </a:r>
            <a:r>
              <a:rPr lang="vi-VN" sz="2200" dirty="0" smtClean="0"/>
              <a:t>. </a:t>
            </a:r>
            <a:endParaRPr lang="en-US" sz="2200" dirty="0"/>
          </a:p>
        </p:txBody>
      </p:sp>
      <p:pic>
        <p:nvPicPr>
          <p:cNvPr id="3074" name="Picture 2" descr="C:\Users\Mirjana Petrovic\Desktop\1-primena-novog-zakona-o-zdravstvenoj-dokumentaciji-i-evidencijama-u-oblasti-zdrav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680" y="4509120"/>
            <a:ext cx="3226046" cy="2156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29"/>
    </mc:Choice>
    <mc:Fallback xmlns="">
      <p:transition spd="slow" advTm="1922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6632"/>
            <a:ext cx="8172400" cy="6858000"/>
          </a:xfrm>
        </p:spPr>
        <p:txBody>
          <a:bodyPr>
            <a:normAutofit fontScale="55000" lnSpcReduction="20000"/>
          </a:bodyPr>
          <a:lstStyle/>
          <a:p>
            <a:r>
              <a:rPr lang="sr-Cyrl-RS" dirty="0" smtClean="0"/>
              <a:t>Здравствена</a:t>
            </a:r>
            <a:r>
              <a:rPr lang="en-US" dirty="0" smtClean="0"/>
              <a:t> </a:t>
            </a:r>
            <a:r>
              <a:rPr lang="sr-Cyrl-RS" dirty="0" smtClean="0"/>
              <a:t>делатност</a:t>
            </a:r>
            <a:r>
              <a:rPr lang="en-US" dirty="0" smtClean="0"/>
              <a:t> </a:t>
            </a:r>
            <a:r>
              <a:rPr lang="sr-Cyrl-RS" dirty="0" smtClean="0"/>
              <a:t>обавља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примарном</a:t>
            </a:r>
            <a:r>
              <a:rPr lang="en-US" dirty="0" smtClean="0"/>
              <a:t>, </a:t>
            </a:r>
            <a:r>
              <a:rPr lang="sr-Cyrl-RS" dirty="0" smtClean="0"/>
              <a:t>секундарном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терцијарном</a:t>
            </a:r>
            <a:r>
              <a:rPr lang="en-US" dirty="0" smtClean="0"/>
              <a:t> </a:t>
            </a:r>
            <a:r>
              <a:rPr lang="sr-Cyrl-RS" dirty="0" smtClean="0"/>
              <a:t>нивоу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заштите</a:t>
            </a:r>
            <a:r>
              <a:rPr lang="en-US" dirty="0" smtClean="0"/>
              <a:t>. </a:t>
            </a:r>
          </a:p>
          <a:p>
            <a:r>
              <a:rPr lang="sr-Cyrl-RS" dirty="0" smtClean="0"/>
              <a:t>Здравствена</a:t>
            </a:r>
            <a:r>
              <a:rPr lang="en-US" dirty="0" smtClean="0"/>
              <a:t> </a:t>
            </a:r>
            <a:r>
              <a:rPr lang="sr-Cyrl-RS" dirty="0" smtClean="0"/>
              <a:t>установа</a:t>
            </a:r>
            <a:r>
              <a:rPr lang="en-US" dirty="0" smtClean="0"/>
              <a:t> </a:t>
            </a:r>
            <a:r>
              <a:rPr lang="sr-Cyrl-RS" dirty="0" smtClean="0"/>
              <a:t>дужна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да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1) </a:t>
            </a:r>
            <a:r>
              <a:rPr lang="sr-Cyrl-RS" dirty="0" smtClean="0"/>
              <a:t>пружи</a:t>
            </a:r>
            <a:r>
              <a:rPr lang="vi-VN" dirty="0" smtClean="0"/>
              <a:t> </a:t>
            </a:r>
            <a:r>
              <a:rPr lang="sr-Cyrl-RS" dirty="0" smtClean="0"/>
              <a:t>хитну</a:t>
            </a:r>
            <a:r>
              <a:rPr lang="vi-VN" dirty="0" smtClean="0"/>
              <a:t> </a:t>
            </a:r>
            <a:r>
              <a:rPr lang="sr-Cyrl-RS" dirty="0" smtClean="0"/>
              <a:t>медицинску</a:t>
            </a:r>
            <a:r>
              <a:rPr lang="vi-VN" dirty="0" smtClean="0"/>
              <a:t> </a:t>
            </a:r>
            <a:r>
              <a:rPr lang="sr-Cyrl-RS" dirty="0" smtClean="0"/>
              <a:t>помоћ</a:t>
            </a:r>
            <a:r>
              <a:rPr lang="vi-VN" dirty="0" smtClean="0"/>
              <a:t> </a:t>
            </a:r>
            <a:r>
              <a:rPr lang="sr-Cyrl-RS" dirty="0" smtClean="0"/>
              <a:t>свим</a:t>
            </a:r>
            <a:r>
              <a:rPr lang="vi-VN" dirty="0" smtClean="0"/>
              <a:t> </a:t>
            </a:r>
            <a:r>
              <a:rPr lang="sr-Cyrl-RS" dirty="0" smtClean="0"/>
              <a:t>грађанима</a:t>
            </a:r>
            <a:endParaRPr lang="vi-VN" dirty="0" smtClean="0"/>
          </a:p>
          <a:p>
            <a:pPr>
              <a:buNone/>
            </a:pPr>
            <a:r>
              <a:rPr lang="en-US" dirty="0" smtClean="0"/>
              <a:t>	2) </a:t>
            </a:r>
            <a:r>
              <a:rPr lang="sr-Cyrl-RS" dirty="0" smtClean="0"/>
              <a:t>пружи</a:t>
            </a:r>
            <a:r>
              <a:rPr lang="en-US" dirty="0" smtClean="0"/>
              <a:t> </a:t>
            </a:r>
            <a:r>
              <a:rPr lang="sr-Cyrl-RS" dirty="0" smtClean="0"/>
              <a:t>неодложну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услугу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области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коју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основана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3) </a:t>
            </a:r>
            <a:r>
              <a:rPr lang="sr-Cyrl-RS" dirty="0" smtClean="0"/>
              <a:t>прати</a:t>
            </a:r>
            <a:r>
              <a:rPr lang="vi-VN" dirty="0" smtClean="0"/>
              <a:t> </a:t>
            </a:r>
            <a:r>
              <a:rPr lang="sr-Cyrl-RS" dirty="0" smtClean="0"/>
              <a:t>здравствено</a:t>
            </a:r>
            <a:r>
              <a:rPr lang="vi-VN" dirty="0" smtClean="0"/>
              <a:t> </a:t>
            </a:r>
            <a:r>
              <a:rPr lang="sr-Cyrl-RS" dirty="0" smtClean="0"/>
              <a:t>стање</a:t>
            </a:r>
            <a:r>
              <a:rPr lang="vi-VN" dirty="0" smtClean="0"/>
              <a:t> </a:t>
            </a:r>
            <a:r>
              <a:rPr lang="sr-Cyrl-RS" dirty="0" smtClean="0"/>
              <a:t>становништва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области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коју</a:t>
            </a:r>
            <a:r>
              <a:rPr lang="vi-VN" dirty="0" smtClean="0"/>
              <a:t> </a:t>
            </a:r>
            <a:r>
              <a:rPr lang="sr-Cyrl-RS" dirty="0" smtClean="0"/>
              <a:t>је</a:t>
            </a:r>
            <a:r>
              <a:rPr lang="vi-VN" dirty="0" smtClean="0"/>
              <a:t> </a:t>
            </a:r>
            <a:r>
              <a:rPr lang="sr-Cyrl-RS" dirty="0" smtClean="0"/>
              <a:t>основана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да</a:t>
            </a:r>
            <a:r>
              <a:rPr lang="vi-VN" dirty="0" smtClean="0"/>
              <a:t> </a:t>
            </a:r>
            <a:r>
              <a:rPr lang="sr-Cyrl-RS" dirty="0" smtClean="0"/>
              <a:t>предузима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предлаже</a:t>
            </a:r>
            <a:r>
              <a:rPr lang="vi-VN" dirty="0" smtClean="0"/>
              <a:t> </a:t>
            </a:r>
            <a:r>
              <a:rPr lang="sr-Cyrl-RS" dirty="0" smtClean="0"/>
              <a:t>мере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његово</a:t>
            </a:r>
            <a:r>
              <a:rPr lang="vi-VN" dirty="0" smtClean="0"/>
              <a:t> </a:t>
            </a:r>
            <a:r>
              <a:rPr lang="sr-Cyrl-RS" dirty="0" smtClean="0"/>
              <a:t>унапређивање</a:t>
            </a:r>
            <a:endParaRPr lang="vi-VN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4) </a:t>
            </a:r>
            <a:r>
              <a:rPr lang="sr-Cyrl-RS" dirty="0" smtClean="0"/>
              <a:t>прати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спроводи</a:t>
            </a:r>
            <a:r>
              <a:rPr lang="vi-VN" dirty="0" smtClean="0"/>
              <a:t> </a:t>
            </a:r>
            <a:r>
              <a:rPr lang="sr-Cyrl-RS" dirty="0" smtClean="0"/>
              <a:t>методе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поступке</a:t>
            </a:r>
            <a:r>
              <a:rPr lang="vi-VN" dirty="0" smtClean="0"/>
              <a:t> </a:t>
            </a:r>
            <a:r>
              <a:rPr lang="sr-Cyrl-RS" dirty="0" smtClean="0"/>
              <a:t>превенције</a:t>
            </a:r>
            <a:r>
              <a:rPr lang="vi-VN" dirty="0" smtClean="0"/>
              <a:t>, </a:t>
            </a:r>
            <a:r>
              <a:rPr lang="sr-Cyrl-RS" dirty="0" smtClean="0"/>
              <a:t>дијагностике</a:t>
            </a:r>
            <a:r>
              <a:rPr lang="vi-VN" dirty="0" smtClean="0"/>
              <a:t>, </a:t>
            </a:r>
            <a:r>
              <a:rPr lang="sr-Cyrl-RS" dirty="0" smtClean="0"/>
              <a:t>лечења</a:t>
            </a:r>
            <a:r>
              <a:rPr lang="vi-VN" dirty="0" smtClean="0"/>
              <a:t>,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неге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рехабилитације</a:t>
            </a:r>
            <a:r>
              <a:rPr lang="vi-VN" dirty="0" smtClean="0"/>
              <a:t> </a:t>
            </a:r>
            <a:r>
              <a:rPr lang="sr-Cyrl-RS" dirty="0" smtClean="0"/>
              <a:t>засноване</a:t>
            </a:r>
            <a:r>
              <a:rPr lang="vi-VN" dirty="0" smtClean="0"/>
              <a:t> </a:t>
            </a:r>
            <a:r>
              <a:rPr lang="sr-Cyrl-RS" dirty="0" smtClean="0"/>
              <a:t>на</a:t>
            </a:r>
            <a:r>
              <a:rPr lang="vi-VN" dirty="0" smtClean="0"/>
              <a:t> </a:t>
            </a:r>
            <a:r>
              <a:rPr lang="sr-Cyrl-RS" dirty="0" smtClean="0"/>
              <a:t>доказима</a:t>
            </a:r>
            <a:r>
              <a:rPr lang="vi-VN" dirty="0" smtClean="0"/>
              <a:t>, </a:t>
            </a:r>
            <a:r>
              <a:rPr lang="sr-Cyrl-RS" dirty="0" smtClean="0"/>
              <a:t>а</a:t>
            </a:r>
            <a:r>
              <a:rPr lang="vi-VN" dirty="0" smtClean="0"/>
              <a:t> </a:t>
            </a:r>
            <a:r>
              <a:rPr lang="sr-Cyrl-RS" dirty="0" smtClean="0"/>
              <a:t>нарочито</a:t>
            </a:r>
            <a:r>
              <a:rPr lang="vi-VN" dirty="0" smtClean="0"/>
              <a:t> </a:t>
            </a:r>
            <a:r>
              <a:rPr lang="sr-Cyrl-RS" dirty="0" smtClean="0"/>
              <a:t>утврђена</a:t>
            </a:r>
            <a:r>
              <a:rPr lang="vi-VN" dirty="0" smtClean="0"/>
              <a:t> </a:t>
            </a:r>
            <a:r>
              <a:rPr lang="sr-Cyrl-RS" dirty="0" smtClean="0"/>
              <a:t>стручнометодолошка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доктринарна</a:t>
            </a:r>
            <a:r>
              <a:rPr lang="vi-VN" dirty="0" smtClean="0"/>
              <a:t> </a:t>
            </a:r>
            <a:r>
              <a:rPr lang="sr-Cyrl-RS" dirty="0" smtClean="0"/>
              <a:t>упутства</a:t>
            </a:r>
            <a:r>
              <a:rPr lang="vi-VN" dirty="0" smtClean="0"/>
              <a:t>, </a:t>
            </a:r>
            <a:r>
              <a:rPr lang="sr-Cyrl-RS" dirty="0" smtClean="0"/>
              <a:t>водиче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протоколе</a:t>
            </a:r>
            <a:endParaRPr lang="vi-VN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5) </a:t>
            </a:r>
            <a:r>
              <a:rPr lang="sr-Cyrl-RS" dirty="0" smtClean="0"/>
              <a:t>обезбеђује</a:t>
            </a:r>
            <a:r>
              <a:rPr lang="vi-VN" dirty="0" smtClean="0"/>
              <a:t> </a:t>
            </a:r>
            <a:r>
              <a:rPr lang="sr-Cyrl-RS" dirty="0" smtClean="0"/>
              <a:t>услове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стално</a:t>
            </a:r>
            <a:r>
              <a:rPr lang="vi-VN" dirty="0" smtClean="0"/>
              <a:t> </a:t>
            </a:r>
            <a:r>
              <a:rPr lang="sr-Cyrl-RS" dirty="0" smtClean="0"/>
              <a:t>стручно</a:t>
            </a:r>
            <a:r>
              <a:rPr lang="vi-VN" dirty="0" smtClean="0"/>
              <a:t> </a:t>
            </a:r>
            <a:r>
              <a:rPr lang="sr-Cyrl-RS" dirty="0" smtClean="0"/>
              <a:t>усавршавање</a:t>
            </a:r>
            <a:r>
              <a:rPr lang="vi-VN" dirty="0" smtClean="0"/>
              <a:t> </a:t>
            </a:r>
            <a:r>
              <a:rPr lang="sr-Cyrl-RS" dirty="0" smtClean="0"/>
              <a:t>својих</a:t>
            </a:r>
            <a:r>
              <a:rPr lang="vi-VN" dirty="0" smtClean="0"/>
              <a:t> </a:t>
            </a:r>
            <a:r>
              <a:rPr lang="sr-Cyrl-RS" dirty="0" smtClean="0"/>
              <a:t>запослених</a:t>
            </a:r>
            <a:endParaRPr lang="vi-VN" dirty="0" smtClean="0"/>
          </a:p>
          <a:p>
            <a:pPr>
              <a:buNone/>
            </a:pPr>
            <a:r>
              <a:rPr lang="en-US" dirty="0" smtClean="0"/>
              <a:t>	6) </a:t>
            </a:r>
            <a:r>
              <a:rPr lang="sr-Cyrl-RS" dirty="0" smtClean="0"/>
              <a:t>спроводи</a:t>
            </a:r>
            <a:r>
              <a:rPr lang="en-US" dirty="0" smtClean="0"/>
              <a:t> </a:t>
            </a:r>
            <a:r>
              <a:rPr lang="sr-Cyrl-RS" dirty="0" smtClean="0"/>
              <a:t>програме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заштите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7) </a:t>
            </a:r>
            <a:r>
              <a:rPr lang="sr-Cyrl-RS" dirty="0" smtClean="0"/>
              <a:t>спроводи</a:t>
            </a:r>
            <a:r>
              <a:rPr lang="vi-VN" dirty="0" smtClean="0"/>
              <a:t> </a:t>
            </a:r>
            <a:r>
              <a:rPr lang="sr-Cyrl-RS" dirty="0" smtClean="0"/>
              <a:t>мере</a:t>
            </a:r>
            <a:r>
              <a:rPr lang="vi-VN" dirty="0" smtClean="0"/>
              <a:t> </a:t>
            </a:r>
            <a:r>
              <a:rPr lang="sr-Cyrl-RS" dirty="0" smtClean="0"/>
              <a:t>ради</a:t>
            </a:r>
            <a:r>
              <a:rPr lang="vi-VN" dirty="0" smtClean="0"/>
              <a:t> </a:t>
            </a:r>
            <a:r>
              <a:rPr lang="sr-Cyrl-RS" dirty="0" smtClean="0"/>
              <a:t>спречавања</a:t>
            </a:r>
            <a:r>
              <a:rPr lang="vi-VN" dirty="0" smtClean="0"/>
              <a:t> </a:t>
            </a:r>
            <a:r>
              <a:rPr lang="sr-Cyrl-RS" dirty="0" smtClean="0"/>
              <a:t>нежељених</a:t>
            </a:r>
            <a:r>
              <a:rPr lang="vi-VN" dirty="0" smtClean="0"/>
              <a:t> </a:t>
            </a:r>
            <a:r>
              <a:rPr lang="sr-Cyrl-RS" dirty="0" smtClean="0"/>
              <a:t>компликација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последица</a:t>
            </a:r>
            <a:r>
              <a:rPr lang="vi-VN" dirty="0" smtClean="0"/>
              <a:t> </a:t>
            </a:r>
            <a:r>
              <a:rPr lang="sr-Cyrl-RS" dirty="0" smtClean="0"/>
              <a:t>при</a:t>
            </a:r>
            <a:r>
              <a:rPr lang="vi-VN" dirty="0" smtClean="0"/>
              <a:t> </a:t>
            </a:r>
            <a:r>
              <a:rPr lang="sr-Cyrl-RS" dirty="0" smtClean="0"/>
              <a:t>пружању</a:t>
            </a:r>
            <a:r>
              <a:rPr lang="vi-VN" dirty="0" smtClean="0"/>
              <a:t>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заштите</a:t>
            </a:r>
            <a:r>
              <a:rPr lang="vi-VN" dirty="0" smtClean="0"/>
              <a:t>, </a:t>
            </a:r>
            <a:r>
              <a:rPr lang="sr-Cyrl-RS" dirty="0" smtClean="0"/>
              <a:t>као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мере</a:t>
            </a:r>
            <a:r>
              <a:rPr lang="vi-VN" dirty="0" smtClean="0"/>
              <a:t> </a:t>
            </a:r>
            <a:r>
              <a:rPr lang="sr-Cyrl-RS" dirty="0" smtClean="0"/>
              <a:t>опште</a:t>
            </a:r>
            <a:r>
              <a:rPr lang="vi-VN" dirty="0" smtClean="0"/>
              <a:t> </a:t>
            </a:r>
            <a:r>
              <a:rPr lang="sr-Cyrl-RS" dirty="0" smtClean="0"/>
              <a:t>сигурности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време</a:t>
            </a:r>
            <a:r>
              <a:rPr lang="vi-VN" dirty="0" smtClean="0"/>
              <a:t> </a:t>
            </a:r>
            <a:r>
              <a:rPr lang="sr-Cyrl-RS" dirty="0" smtClean="0"/>
              <a:t>боравка</a:t>
            </a:r>
            <a:r>
              <a:rPr lang="vi-VN" dirty="0" smtClean="0"/>
              <a:t> </a:t>
            </a:r>
            <a:r>
              <a:rPr lang="sr-Cyrl-RS" dirty="0" smtClean="0"/>
              <a:t>грађана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здравственим</a:t>
            </a:r>
            <a:r>
              <a:rPr lang="vi-VN" dirty="0" smtClean="0"/>
              <a:t> </a:t>
            </a:r>
            <a:r>
              <a:rPr lang="sr-Cyrl-RS" dirty="0" smtClean="0"/>
              <a:t>установама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обезбеђује</a:t>
            </a:r>
            <a:r>
              <a:rPr lang="vi-VN" dirty="0" smtClean="0"/>
              <a:t> </a:t>
            </a:r>
            <a:r>
              <a:rPr lang="sr-Cyrl-RS" dirty="0" smtClean="0"/>
              <a:t>сталну</a:t>
            </a:r>
            <a:r>
              <a:rPr lang="vi-VN" dirty="0" smtClean="0"/>
              <a:t> </a:t>
            </a:r>
            <a:r>
              <a:rPr lang="sr-Cyrl-RS" dirty="0" smtClean="0"/>
              <a:t>контролу</a:t>
            </a:r>
            <a:r>
              <a:rPr lang="vi-VN" dirty="0" smtClean="0"/>
              <a:t> </a:t>
            </a:r>
            <a:r>
              <a:rPr lang="sr-Cyrl-RS" dirty="0" smtClean="0"/>
              <a:t>ових</a:t>
            </a:r>
            <a:r>
              <a:rPr lang="vi-VN" dirty="0" smtClean="0"/>
              <a:t> </a:t>
            </a:r>
            <a:r>
              <a:rPr lang="sr-Cyrl-RS" dirty="0" smtClean="0"/>
              <a:t>мера</a:t>
            </a:r>
            <a:r>
              <a:rPr lang="vi-VN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vi-VN" dirty="0" smtClean="0"/>
              <a:t>8) </a:t>
            </a:r>
            <a:r>
              <a:rPr lang="sr-Cyrl-RS" dirty="0" smtClean="0"/>
              <a:t>организује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спроводи</a:t>
            </a:r>
            <a:r>
              <a:rPr lang="vi-VN" dirty="0" smtClean="0"/>
              <a:t> </a:t>
            </a:r>
            <a:r>
              <a:rPr lang="sr-Cyrl-RS" dirty="0" smtClean="0"/>
              <a:t>мере</a:t>
            </a:r>
            <a:r>
              <a:rPr lang="vi-VN" dirty="0" smtClean="0"/>
              <a:t> </a:t>
            </a:r>
            <a:r>
              <a:rPr lang="sr-Cyrl-RS" dirty="0" smtClean="0"/>
              <a:t>сталног</a:t>
            </a:r>
            <a:r>
              <a:rPr lang="vi-VN" dirty="0" smtClean="0"/>
              <a:t> </a:t>
            </a:r>
            <a:r>
              <a:rPr lang="sr-Cyrl-RS" dirty="0" smtClean="0"/>
              <a:t>унапређења</a:t>
            </a:r>
            <a:r>
              <a:rPr lang="vi-VN" dirty="0" smtClean="0"/>
              <a:t> </a:t>
            </a:r>
            <a:r>
              <a:rPr lang="sr-Cyrl-RS" dirty="0" smtClean="0"/>
              <a:t>квалитета</a:t>
            </a:r>
            <a:r>
              <a:rPr lang="vi-VN" dirty="0" smtClean="0"/>
              <a:t> </a:t>
            </a:r>
            <a:r>
              <a:rPr lang="sr-Cyrl-RS" dirty="0" smtClean="0"/>
              <a:t>стручног</a:t>
            </a:r>
            <a:r>
              <a:rPr lang="vi-VN" dirty="0" smtClean="0"/>
              <a:t> </a:t>
            </a:r>
            <a:r>
              <a:rPr lang="sr-Cyrl-RS" dirty="0" smtClean="0"/>
              <a:t>рада</a:t>
            </a:r>
            <a:endParaRPr lang="vi-VN" dirty="0" smtClean="0"/>
          </a:p>
          <a:p>
            <a:pPr>
              <a:buNone/>
            </a:pPr>
            <a:r>
              <a:rPr lang="en-US" dirty="0" smtClean="0"/>
              <a:t>	9) </a:t>
            </a:r>
            <a:r>
              <a:rPr lang="sr-Cyrl-RS" dirty="0" smtClean="0"/>
              <a:t>организује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спроводи</a:t>
            </a:r>
            <a:r>
              <a:rPr lang="en-US" dirty="0" smtClean="0"/>
              <a:t> </a:t>
            </a:r>
            <a:r>
              <a:rPr lang="sr-Cyrl-RS" dirty="0" smtClean="0"/>
              <a:t>мере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случају</a:t>
            </a:r>
            <a:r>
              <a:rPr lang="en-US" dirty="0" smtClean="0"/>
              <a:t> </a:t>
            </a:r>
            <a:r>
              <a:rPr lang="sr-Cyrl-RS" dirty="0" smtClean="0"/>
              <a:t>кризних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ванредних</a:t>
            </a:r>
            <a:r>
              <a:rPr lang="en-US" dirty="0" smtClean="0"/>
              <a:t> </a:t>
            </a:r>
            <a:r>
              <a:rPr lang="sr-Cyrl-RS" dirty="0" smtClean="0"/>
              <a:t>ситуација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pl-PL" dirty="0" smtClean="0"/>
              <a:t>10) </a:t>
            </a:r>
            <a:r>
              <a:rPr lang="sr-Cyrl-RS" dirty="0" smtClean="0"/>
              <a:t>организује</a:t>
            </a:r>
            <a:r>
              <a:rPr lang="pl-PL" dirty="0" smtClean="0"/>
              <a:t>, </a:t>
            </a:r>
            <a:r>
              <a:rPr lang="sr-Cyrl-RS" dirty="0" smtClean="0"/>
              <a:t>односно</a:t>
            </a:r>
            <a:r>
              <a:rPr lang="pl-PL" dirty="0" smtClean="0"/>
              <a:t> </a:t>
            </a:r>
            <a:r>
              <a:rPr lang="sr-Cyrl-RS" dirty="0" smtClean="0"/>
              <a:t>обезбеђује</a:t>
            </a:r>
            <a:r>
              <a:rPr lang="pl-PL" dirty="0" smtClean="0"/>
              <a:t> </a:t>
            </a:r>
            <a:r>
              <a:rPr lang="sr-Cyrl-RS" dirty="0" smtClean="0"/>
              <a:t>управљање</a:t>
            </a:r>
            <a:r>
              <a:rPr lang="pl-PL" dirty="0" smtClean="0"/>
              <a:t> </a:t>
            </a:r>
            <a:r>
              <a:rPr lang="sr-Cyrl-RS" dirty="0" smtClean="0"/>
              <a:t>медицинским</a:t>
            </a:r>
            <a:r>
              <a:rPr lang="pl-PL" dirty="0" smtClean="0"/>
              <a:t> </a:t>
            </a:r>
            <a:r>
              <a:rPr lang="sr-Cyrl-RS" dirty="0" smtClean="0"/>
              <a:t>отпадом</a:t>
            </a:r>
            <a:r>
              <a:rPr lang="pl-PL" dirty="0" smtClean="0"/>
              <a:t>, </a:t>
            </a:r>
            <a:r>
              <a:rPr lang="sr-Cyrl-RS" dirty="0" smtClean="0"/>
              <a:t>у</a:t>
            </a:r>
            <a:r>
              <a:rPr lang="pl-PL" dirty="0" smtClean="0"/>
              <a:t> </a:t>
            </a:r>
            <a:r>
              <a:rPr lang="sr-Cyrl-RS" dirty="0" smtClean="0"/>
              <a:t>складу</a:t>
            </a:r>
            <a:r>
              <a:rPr lang="pl-PL" dirty="0" smtClean="0"/>
              <a:t> </a:t>
            </a:r>
            <a:r>
              <a:rPr lang="sr-Cyrl-RS" dirty="0" smtClean="0"/>
              <a:t>са</a:t>
            </a:r>
            <a:r>
              <a:rPr lang="pl-PL" dirty="0" smtClean="0"/>
              <a:t> </a:t>
            </a:r>
            <a:r>
              <a:rPr lang="sr-Cyrl-RS" dirty="0" smtClean="0"/>
              <a:t>законом</a:t>
            </a:r>
            <a:r>
              <a:rPr lang="pl-PL" dirty="0" smtClean="0"/>
              <a:t> </a:t>
            </a:r>
          </a:p>
          <a:p>
            <a:pPr>
              <a:buNone/>
            </a:pPr>
            <a:r>
              <a:rPr lang="en-US" dirty="0" smtClean="0"/>
              <a:t>	11) </a:t>
            </a:r>
            <a:r>
              <a:rPr lang="sr-Cyrl-RS" dirty="0" smtClean="0"/>
              <a:t>истакне</a:t>
            </a:r>
            <a:r>
              <a:rPr lang="en-US" dirty="0" smtClean="0"/>
              <a:t> </a:t>
            </a:r>
            <a:r>
              <a:rPr lang="sr-Cyrl-RS" dirty="0" smtClean="0"/>
              <a:t>ценовник</a:t>
            </a:r>
            <a:r>
              <a:rPr lang="en-US" dirty="0" smtClean="0"/>
              <a:t> </a:t>
            </a:r>
            <a:r>
              <a:rPr lang="sr-Cyrl-RS" dirty="0" smtClean="0"/>
              <a:t>здравствених</a:t>
            </a:r>
            <a:r>
              <a:rPr lang="en-US" dirty="0" smtClean="0"/>
              <a:t> </a:t>
            </a:r>
            <a:r>
              <a:rPr lang="sr-Cyrl-RS" dirty="0" smtClean="0"/>
              <a:t>услуга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изда</a:t>
            </a:r>
            <a:r>
              <a:rPr lang="en-US" dirty="0" smtClean="0"/>
              <a:t> </a:t>
            </a:r>
            <a:r>
              <a:rPr lang="sr-Cyrl-RS" dirty="0" smtClean="0"/>
              <a:t>рачун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пружене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услуге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pl-PL" dirty="0" smtClean="0"/>
              <a:t>12) </a:t>
            </a:r>
            <a:r>
              <a:rPr lang="sr-Cyrl-RS" dirty="0" smtClean="0"/>
              <a:t>обавља</a:t>
            </a:r>
            <a:r>
              <a:rPr lang="pl-PL" dirty="0" smtClean="0"/>
              <a:t> </a:t>
            </a:r>
            <a:r>
              <a:rPr lang="sr-Cyrl-RS" dirty="0" smtClean="0"/>
              <a:t>друге</a:t>
            </a:r>
            <a:r>
              <a:rPr lang="pl-PL" dirty="0" smtClean="0"/>
              <a:t> </a:t>
            </a:r>
            <a:r>
              <a:rPr lang="sr-Cyrl-RS" dirty="0" smtClean="0"/>
              <a:t>послове</a:t>
            </a:r>
            <a:r>
              <a:rPr lang="pl-PL" dirty="0" smtClean="0"/>
              <a:t>, </a:t>
            </a:r>
            <a:r>
              <a:rPr lang="sr-Cyrl-RS" dirty="0" smtClean="0"/>
              <a:t>у</a:t>
            </a:r>
            <a:r>
              <a:rPr lang="pl-PL" dirty="0" smtClean="0"/>
              <a:t> </a:t>
            </a:r>
            <a:r>
              <a:rPr lang="sr-Cyrl-RS" dirty="0" smtClean="0"/>
              <a:t>складу</a:t>
            </a:r>
            <a:r>
              <a:rPr lang="pl-PL" dirty="0" smtClean="0"/>
              <a:t> </a:t>
            </a:r>
            <a:r>
              <a:rPr lang="sr-Cyrl-RS" dirty="0" smtClean="0"/>
              <a:t>са</a:t>
            </a:r>
            <a:r>
              <a:rPr lang="pl-PL" dirty="0" smtClean="0"/>
              <a:t> </a:t>
            </a:r>
            <a:r>
              <a:rPr lang="sr-Cyrl-RS" dirty="0" smtClean="0"/>
              <a:t>законом</a:t>
            </a:r>
            <a:r>
              <a:rPr lang="pl-PL" dirty="0" smtClean="0"/>
              <a:t>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80"/>
    </mc:Choice>
    <mc:Fallback xmlns="">
      <p:transition spd="slow" advTm="1708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39000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dirty="0" smtClean="0"/>
              <a:t>Здравствена</a:t>
            </a:r>
            <a:r>
              <a:rPr lang="nn-NO" sz="2800" dirty="0" smtClean="0"/>
              <a:t> </a:t>
            </a:r>
            <a:r>
              <a:rPr lang="sr-Cyrl-RS" sz="2800" dirty="0" smtClean="0"/>
              <a:t>делатност</a:t>
            </a:r>
            <a:r>
              <a:rPr lang="nn-NO" sz="2800" dirty="0" smtClean="0"/>
              <a:t> </a:t>
            </a:r>
            <a:r>
              <a:rPr lang="sr-Cyrl-RS" sz="2800" dirty="0" smtClean="0"/>
              <a:t>на</a:t>
            </a:r>
            <a:r>
              <a:rPr lang="nn-NO" sz="2800" dirty="0" smtClean="0"/>
              <a:t> </a:t>
            </a:r>
            <a:r>
              <a:rPr lang="sr-Cyrl-RS" sz="2800" dirty="0" smtClean="0"/>
              <a:t>примарном</a:t>
            </a:r>
            <a:r>
              <a:rPr lang="nn-NO" sz="2800" dirty="0" smtClean="0"/>
              <a:t> </a:t>
            </a:r>
            <a:r>
              <a:rPr lang="sr-Cyrl-RS" sz="2800" dirty="0" smtClean="0"/>
              <a:t>нивоу</a:t>
            </a:r>
            <a:r>
              <a:rPr lang="nn-NO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nn-NO" sz="2800" dirty="0" smtClean="0"/>
              <a:t> </a:t>
            </a:r>
            <a:r>
              <a:rPr lang="sr-Cyrl-RS" sz="2800" dirty="0" smtClean="0"/>
              <a:t>заштите</a:t>
            </a:r>
            <a:r>
              <a:rPr lang="nn-NO" sz="2800" dirty="0" smtClean="0"/>
              <a:t> </a:t>
            </a:r>
            <a:r>
              <a:rPr lang="sr-Cyrl-RS" sz="2800" dirty="0" smtClean="0"/>
              <a:t>обухвата: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57332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	</a:t>
            </a:r>
            <a:r>
              <a:rPr lang="vi-VN" sz="1800" dirty="0" smtClean="0"/>
              <a:t>1) </a:t>
            </a:r>
            <a:r>
              <a:rPr lang="sr-Cyrl-RS" sz="1800" dirty="0" smtClean="0"/>
              <a:t>заштиту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унапређење</a:t>
            </a:r>
            <a:r>
              <a:rPr lang="vi-VN" sz="1800" dirty="0" smtClean="0"/>
              <a:t> </a:t>
            </a:r>
            <a:r>
              <a:rPr lang="sr-Cyrl-RS" sz="1800" dirty="0" smtClean="0"/>
              <a:t>здравља</a:t>
            </a:r>
            <a:r>
              <a:rPr lang="vi-VN" sz="1800" dirty="0" smtClean="0"/>
              <a:t>, </a:t>
            </a:r>
            <a:r>
              <a:rPr lang="sr-Cyrl-RS" sz="1800" dirty="0" smtClean="0"/>
              <a:t>спречавање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рано</a:t>
            </a:r>
            <a:r>
              <a:rPr lang="vi-VN" sz="1800" dirty="0" smtClean="0"/>
              <a:t> </a:t>
            </a:r>
            <a:r>
              <a:rPr lang="sr-Cyrl-RS" sz="1800" dirty="0" smtClean="0"/>
              <a:t>откривање</a:t>
            </a:r>
            <a:r>
              <a:rPr lang="vi-VN" sz="1800" dirty="0" smtClean="0"/>
              <a:t> </a:t>
            </a:r>
            <a:r>
              <a:rPr lang="sr-Cyrl-RS" sz="1800" dirty="0" smtClean="0"/>
              <a:t>болести</a:t>
            </a:r>
            <a:r>
              <a:rPr lang="vi-VN" sz="1800" dirty="0" smtClean="0"/>
              <a:t>, </a:t>
            </a:r>
            <a:r>
              <a:rPr lang="sr-Cyrl-RS" sz="1800" dirty="0" smtClean="0"/>
              <a:t>односно</a:t>
            </a:r>
            <a:r>
              <a:rPr lang="vi-VN" sz="1800" dirty="0" smtClean="0"/>
              <a:t> </a:t>
            </a:r>
            <a:r>
              <a:rPr lang="sr-Cyrl-RS" sz="1800" dirty="0" smtClean="0"/>
              <a:t>дијагностику</a:t>
            </a:r>
            <a:r>
              <a:rPr lang="vi-VN" sz="1800" dirty="0" smtClean="0"/>
              <a:t>, </a:t>
            </a:r>
            <a:r>
              <a:rPr lang="sr-Cyrl-RS" sz="1800" dirty="0" smtClean="0"/>
              <a:t>лечење</a:t>
            </a:r>
            <a:r>
              <a:rPr lang="vi-VN" sz="1800" dirty="0" smtClean="0"/>
              <a:t>, </a:t>
            </a:r>
            <a:r>
              <a:rPr lang="sr-Cyrl-RS" sz="1800" dirty="0" smtClean="0"/>
              <a:t>здравствену</a:t>
            </a:r>
            <a:r>
              <a:rPr lang="vi-VN" sz="1800" dirty="0" smtClean="0"/>
              <a:t> </a:t>
            </a:r>
            <a:r>
              <a:rPr lang="sr-Cyrl-RS" sz="1800" dirty="0" smtClean="0"/>
              <a:t>негу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рехабилитацију</a:t>
            </a:r>
            <a:r>
              <a:rPr lang="vi-VN" sz="1800" dirty="0" smtClean="0"/>
              <a:t> </a:t>
            </a:r>
            <a:r>
              <a:rPr lang="sr-Cyrl-RS" sz="1800" dirty="0" smtClean="0"/>
              <a:t>оболелих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повређених</a:t>
            </a:r>
            <a:r>
              <a:rPr lang="vi-VN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2) </a:t>
            </a:r>
            <a:r>
              <a:rPr lang="sr-Cyrl-RS" sz="1800" dirty="0" smtClean="0"/>
              <a:t>превентивну</a:t>
            </a:r>
            <a:r>
              <a:rPr lang="en-US" sz="1800" dirty="0" smtClean="0"/>
              <a:t> </a:t>
            </a:r>
            <a:r>
              <a:rPr lang="sr-Cyrl-RS" sz="1800" dirty="0" smtClean="0"/>
              <a:t>здравствену</a:t>
            </a:r>
            <a:r>
              <a:rPr lang="en-US" sz="1800" dirty="0" smtClean="0"/>
              <a:t> </a:t>
            </a:r>
            <a:r>
              <a:rPr lang="sr-Cyrl-RS" sz="1800" dirty="0" smtClean="0"/>
              <a:t>заштиту</a:t>
            </a:r>
            <a:r>
              <a:rPr lang="en-US" sz="1800" dirty="0" smtClean="0"/>
              <a:t> </a:t>
            </a:r>
            <a:r>
              <a:rPr lang="sr-Cyrl-RS" sz="1800" dirty="0" smtClean="0"/>
              <a:t>групација</a:t>
            </a:r>
            <a:r>
              <a:rPr lang="en-US" sz="1800" dirty="0" smtClean="0"/>
              <a:t> </a:t>
            </a:r>
            <a:r>
              <a:rPr lang="sr-Cyrl-RS" sz="1800" dirty="0" smtClean="0"/>
              <a:t>становништва</a:t>
            </a:r>
            <a:r>
              <a:rPr lang="en-US" sz="1800" dirty="0" smtClean="0"/>
              <a:t> </a:t>
            </a:r>
            <a:r>
              <a:rPr lang="sr-Cyrl-RS" sz="1800" dirty="0" smtClean="0"/>
              <a:t>изложених</a:t>
            </a:r>
            <a:r>
              <a:rPr lang="en-US" sz="1800" dirty="0" smtClean="0"/>
              <a:t> </a:t>
            </a:r>
            <a:r>
              <a:rPr lang="sr-Cyrl-RS" sz="1800" dirty="0" smtClean="0"/>
              <a:t>повећаном</a:t>
            </a:r>
            <a:r>
              <a:rPr lang="en-US" sz="1800" dirty="0" smtClean="0"/>
              <a:t> </a:t>
            </a:r>
            <a:r>
              <a:rPr lang="sr-Cyrl-RS" sz="1800" dirty="0" smtClean="0"/>
              <a:t>ризику</a:t>
            </a:r>
            <a:r>
              <a:rPr lang="en-US" sz="1800" dirty="0" smtClean="0"/>
              <a:t> </a:t>
            </a:r>
            <a:r>
              <a:rPr lang="sr-Cyrl-RS" sz="1800" dirty="0" smtClean="0"/>
              <a:t>оболевања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осталих</a:t>
            </a:r>
            <a:r>
              <a:rPr lang="en-US" sz="1800" dirty="0" smtClean="0"/>
              <a:t> </a:t>
            </a:r>
            <a:r>
              <a:rPr lang="sr-Cyrl-RS" sz="1800" dirty="0" smtClean="0"/>
              <a:t>становника</a:t>
            </a:r>
            <a:r>
              <a:rPr lang="en-US" sz="1800" dirty="0" smtClean="0"/>
              <a:t>, </a:t>
            </a:r>
            <a:r>
              <a:rPr lang="sr-Cyrl-RS" sz="1800" dirty="0" smtClean="0"/>
              <a:t>у</a:t>
            </a:r>
            <a:r>
              <a:rPr lang="en-US" sz="1800" dirty="0" smtClean="0"/>
              <a:t> </a:t>
            </a:r>
            <a:r>
              <a:rPr lang="sr-Cyrl-RS" sz="1800" dirty="0" smtClean="0"/>
              <a:t>складу</a:t>
            </a:r>
            <a:r>
              <a:rPr lang="en-US" sz="1800" dirty="0" smtClean="0"/>
              <a:t> </a:t>
            </a:r>
            <a:r>
              <a:rPr lang="sr-Cyrl-RS" sz="1800" dirty="0" smtClean="0"/>
              <a:t>са</a:t>
            </a:r>
            <a:r>
              <a:rPr lang="en-US" sz="1800" dirty="0" smtClean="0"/>
              <a:t> </a:t>
            </a:r>
            <a:r>
              <a:rPr lang="sr-Cyrl-RS" sz="1800" dirty="0" smtClean="0"/>
              <a:t>посебним</a:t>
            </a:r>
            <a:r>
              <a:rPr lang="en-US" sz="1800" dirty="0" smtClean="0"/>
              <a:t> </a:t>
            </a:r>
            <a:r>
              <a:rPr lang="sr-Cyrl-RS" sz="1800" dirty="0" smtClean="0"/>
              <a:t>програмом</a:t>
            </a:r>
            <a:r>
              <a:rPr lang="en-US" sz="1800" dirty="0" smtClean="0"/>
              <a:t> </a:t>
            </a:r>
            <a:r>
              <a:rPr lang="sr-Cyrl-RS" sz="1800" dirty="0" smtClean="0"/>
              <a:t>превентивне</a:t>
            </a:r>
            <a:r>
              <a:rPr lang="en-US" sz="1800" dirty="0" smtClean="0"/>
              <a:t> </a:t>
            </a:r>
            <a:r>
              <a:rPr lang="sr-Cyrl-RS" sz="1800" dirty="0" smtClean="0"/>
              <a:t>здравствене</a:t>
            </a:r>
            <a:r>
              <a:rPr lang="en-US" sz="1800" dirty="0" smtClean="0"/>
              <a:t> </a:t>
            </a:r>
            <a:r>
              <a:rPr lang="sr-Cyrl-RS" sz="1800" dirty="0" smtClean="0"/>
              <a:t>заштит</a:t>
            </a:r>
            <a:r>
              <a:rPr lang="en-US" sz="1800" dirty="0" smtClean="0"/>
              <a:t>e 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vi-VN" sz="1800" dirty="0" smtClean="0"/>
              <a:t>3) </a:t>
            </a:r>
            <a:r>
              <a:rPr lang="sr-Cyrl-RS" sz="1800" dirty="0" smtClean="0"/>
              <a:t>здравствено</a:t>
            </a:r>
            <a:r>
              <a:rPr lang="vi-VN" sz="1800" dirty="0" smtClean="0"/>
              <a:t> </a:t>
            </a:r>
            <a:r>
              <a:rPr lang="sr-Cyrl-RS" sz="1800" dirty="0" smtClean="0"/>
              <a:t>васпитање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саветовање</a:t>
            </a:r>
            <a:r>
              <a:rPr lang="vi-VN" sz="1800" dirty="0" smtClean="0"/>
              <a:t> </a:t>
            </a:r>
            <a:r>
              <a:rPr lang="sr-Cyrl-RS" sz="1800" dirty="0" smtClean="0"/>
              <a:t>за</a:t>
            </a:r>
            <a:r>
              <a:rPr lang="vi-VN" sz="1800" dirty="0" smtClean="0"/>
              <a:t> </a:t>
            </a:r>
            <a:r>
              <a:rPr lang="sr-Cyrl-RS" sz="1800" dirty="0" smtClean="0"/>
              <a:t>очување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унапређење</a:t>
            </a:r>
            <a:r>
              <a:rPr lang="vi-VN" sz="1800" dirty="0" smtClean="0"/>
              <a:t> </a:t>
            </a:r>
            <a:r>
              <a:rPr lang="sr-Cyrl-RS" sz="1800" dirty="0" smtClean="0"/>
              <a:t>здравља</a:t>
            </a:r>
            <a:r>
              <a:rPr lang="vi-VN" sz="1800" dirty="0" smtClean="0"/>
              <a:t>, </a:t>
            </a:r>
            <a:r>
              <a:rPr lang="sr-Cyrl-RS" sz="1800" dirty="0" smtClean="0"/>
              <a:t>укључујући</a:t>
            </a:r>
            <a:r>
              <a:rPr lang="vi-VN" sz="1800" dirty="0" smtClean="0"/>
              <a:t> </a:t>
            </a:r>
            <a:r>
              <a:rPr lang="sr-Cyrl-RS" sz="1800" dirty="0" smtClean="0"/>
              <a:t>унапређење</a:t>
            </a:r>
            <a:r>
              <a:rPr lang="vi-VN" sz="1800" dirty="0" smtClean="0"/>
              <a:t> </a:t>
            </a:r>
            <a:r>
              <a:rPr lang="sr-Cyrl-RS" sz="1800" dirty="0" smtClean="0"/>
              <a:t>репродуктивног</a:t>
            </a:r>
            <a:r>
              <a:rPr lang="vi-VN" sz="1800" dirty="0" smtClean="0"/>
              <a:t> </a:t>
            </a:r>
            <a:r>
              <a:rPr lang="sr-Cyrl-RS" sz="1800" dirty="0" smtClean="0"/>
              <a:t>здравља</a:t>
            </a:r>
            <a:r>
              <a:rPr lang="vi-VN" sz="1800" dirty="0" smtClean="0"/>
              <a:t>, </a:t>
            </a:r>
            <a:r>
              <a:rPr lang="sr-Cyrl-RS" sz="1800" dirty="0" smtClean="0"/>
              <a:t>као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саветовање</a:t>
            </a:r>
            <a:r>
              <a:rPr lang="vi-VN" sz="1800" dirty="0" smtClean="0"/>
              <a:t> </a:t>
            </a:r>
            <a:r>
              <a:rPr lang="sr-Cyrl-RS" sz="1800" dirty="0" smtClean="0"/>
              <a:t>у</a:t>
            </a:r>
            <a:r>
              <a:rPr lang="vi-VN" sz="1800" dirty="0" smtClean="0"/>
              <a:t> </a:t>
            </a:r>
            <a:r>
              <a:rPr lang="sr-Cyrl-RS" sz="1800" dirty="0" smtClean="0"/>
              <a:t>области</a:t>
            </a:r>
            <a:r>
              <a:rPr lang="vi-VN" sz="1800" dirty="0" smtClean="0"/>
              <a:t> </a:t>
            </a:r>
            <a:r>
              <a:rPr lang="sr-Cyrl-RS" sz="1800" dirty="0" smtClean="0"/>
              <a:t>раног</a:t>
            </a:r>
            <a:r>
              <a:rPr lang="vi-VN" sz="1800" dirty="0" smtClean="0"/>
              <a:t> </a:t>
            </a:r>
            <a:r>
              <a:rPr lang="sr-Cyrl-RS" sz="1800" dirty="0" smtClean="0"/>
              <a:t>развоја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адолесценције</a:t>
            </a:r>
            <a:r>
              <a:rPr lang="vi-VN" sz="1800" dirty="0" smtClean="0"/>
              <a:t> </a:t>
            </a:r>
          </a:p>
          <a:p>
            <a:pPr>
              <a:buNone/>
            </a:pPr>
            <a:r>
              <a:rPr lang="nb-NO" sz="1800" dirty="0" smtClean="0"/>
              <a:t>	4) </a:t>
            </a:r>
            <a:r>
              <a:rPr lang="sr-Cyrl-RS" sz="1800" dirty="0" smtClean="0"/>
              <a:t>спречавање</a:t>
            </a:r>
            <a:r>
              <a:rPr lang="nb-NO" sz="1800" dirty="0" smtClean="0"/>
              <a:t>, </a:t>
            </a:r>
            <a:r>
              <a:rPr lang="sr-Cyrl-RS" sz="1800" dirty="0" smtClean="0"/>
              <a:t>рано</a:t>
            </a:r>
            <a:r>
              <a:rPr lang="nb-NO" sz="1800" dirty="0" smtClean="0"/>
              <a:t> </a:t>
            </a:r>
            <a:r>
              <a:rPr lang="sr-Cyrl-RS" sz="1800" dirty="0" smtClean="0"/>
              <a:t>откривање</a:t>
            </a:r>
            <a:r>
              <a:rPr lang="nb-NO" sz="1800" dirty="0" smtClean="0"/>
              <a:t> </a:t>
            </a:r>
            <a:r>
              <a:rPr lang="sr-Cyrl-RS" sz="1800" dirty="0" smtClean="0"/>
              <a:t>и</a:t>
            </a:r>
            <a:r>
              <a:rPr lang="nb-NO" sz="1800" dirty="0" smtClean="0"/>
              <a:t> </a:t>
            </a:r>
            <a:r>
              <a:rPr lang="sr-Cyrl-RS" sz="1800" dirty="0" smtClean="0"/>
              <a:t>контролу</a:t>
            </a:r>
            <a:r>
              <a:rPr lang="nb-NO" sz="1800" dirty="0" smtClean="0"/>
              <a:t> </a:t>
            </a:r>
            <a:r>
              <a:rPr lang="sr-Cyrl-RS" sz="1800" dirty="0" smtClean="0"/>
              <a:t>малигних</a:t>
            </a:r>
            <a:r>
              <a:rPr lang="nb-NO" sz="1800" dirty="0" smtClean="0"/>
              <a:t> </a:t>
            </a:r>
            <a:r>
              <a:rPr lang="sr-Cyrl-RS" sz="1800" dirty="0" smtClean="0"/>
              <a:t>болести</a:t>
            </a:r>
            <a:r>
              <a:rPr lang="nb-NO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5) </a:t>
            </a:r>
            <a:r>
              <a:rPr lang="sr-Cyrl-RS" sz="1800" dirty="0" smtClean="0"/>
              <a:t>спречавање</a:t>
            </a:r>
            <a:r>
              <a:rPr lang="en-US" sz="1800" dirty="0" smtClean="0"/>
              <a:t>, </a:t>
            </a:r>
            <a:r>
              <a:rPr lang="sr-Cyrl-RS" sz="1800" dirty="0" smtClean="0"/>
              <a:t>откривање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лечење</a:t>
            </a:r>
            <a:r>
              <a:rPr lang="en-US" sz="1800" dirty="0" smtClean="0"/>
              <a:t> </a:t>
            </a:r>
            <a:r>
              <a:rPr lang="sr-Cyrl-RS" sz="1800" dirty="0" smtClean="0"/>
              <a:t>болести</a:t>
            </a:r>
            <a:r>
              <a:rPr lang="en-US" sz="1800" dirty="0" smtClean="0"/>
              <a:t> </a:t>
            </a:r>
            <a:r>
              <a:rPr lang="sr-Cyrl-RS" sz="1800" dirty="0" smtClean="0"/>
              <a:t>уста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зуба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6) </a:t>
            </a:r>
            <a:r>
              <a:rPr lang="sr-Cyrl-RS" sz="1800" dirty="0" smtClean="0"/>
              <a:t>патронажне</a:t>
            </a:r>
            <a:r>
              <a:rPr lang="en-US" sz="1800" dirty="0" smtClean="0"/>
              <a:t> </a:t>
            </a:r>
            <a:r>
              <a:rPr lang="sr-Cyrl-RS" sz="1800" dirty="0" smtClean="0"/>
              <a:t>посете</a:t>
            </a:r>
            <a:r>
              <a:rPr lang="en-US" sz="1800" dirty="0" smtClean="0"/>
              <a:t>, </a:t>
            </a:r>
            <a:r>
              <a:rPr lang="sr-Cyrl-RS" sz="1800" dirty="0" smtClean="0"/>
              <a:t>лечење</a:t>
            </a:r>
            <a:r>
              <a:rPr lang="en-US" sz="1800" dirty="0" smtClean="0"/>
              <a:t>, </a:t>
            </a:r>
            <a:r>
              <a:rPr lang="sr-Cyrl-RS" sz="1800" dirty="0" smtClean="0"/>
              <a:t>здравствену</a:t>
            </a:r>
            <a:r>
              <a:rPr lang="en-US" sz="1800" dirty="0" smtClean="0"/>
              <a:t> </a:t>
            </a:r>
            <a:r>
              <a:rPr lang="sr-Cyrl-RS" sz="1800" dirty="0" smtClean="0"/>
              <a:t>негу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рехабилитацију</a:t>
            </a:r>
            <a:r>
              <a:rPr lang="en-US" sz="1800" dirty="0" smtClean="0"/>
              <a:t> </a:t>
            </a:r>
            <a:r>
              <a:rPr lang="sr-Cyrl-RS" sz="1800" dirty="0" smtClean="0"/>
              <a:t>у</a:t>
            </a:r>
            <a:r>
              <a:rPr lang="en-US" sz="1800" dirty="0" smtClean="0"/>
              <a:t> </a:t>
            </a:r>
            <a:r>
              <a:rPr lang="sr-Cyrl-RS" sz="1800" dirty="0" smtClean="0"/>
              <a:t>кући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7) </a:t>
            </a:r>
            <a:r>
              <a:rPr lang="sr-Cyrl-RS" sz="1800" dirty="0" smtClean="0"/>
              <a:t>спречавање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рано</a:t>
            </a:r>
            <a:r>
              <a:rPr lang="en-US" sz="1800" dirty="0" smtClean="0"/>
              <a:t> </a:t>
            </a:r>
            <a:r>
              <a:rPr lang="sr-Cyrl-RS" sz="1800" dirty="0" smtClean="0"/>
              <a:t>откривање</a:t>
            </a:r>
            <a:r>
              <a:rPr lang="en-US" sz="1800" dirty="0" smtClean="0"/>
              <a:t> </a:t>
            </a:r>
            <a:r>
              <a:rPr lang="sr-Cyrl-RS" sz="1800" dirty="0" smtClean="0"/>
              <a:t>болести</a:t>
            </a:r>
            <a:r>
              <a:rPr lang="en-US" sz="1800" dirty="0" smtClean="0"/>
              <a:t>, </a:t>
            </a:r>
            <a:r>
              <a:rPr lang="sr-Cyrl-RS" sz="1800" dirty="0" smtClean="0"/>
              <a:t>здравствену</a:t>
            </a:r>
            <a:r>
              <a:rPr lang="en-US" sz="1800" dirty="0" smtClean="0"/>
              <a:t> </a:t>
            </a:r>
            <a:r>
              <a:rPr lang="sr-Cyrl-RS" sz="1800" dirty="0" smtClean="0"/>
              <a:t>негу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рехабилитацију</a:t>
            </a:r>
            <a:r>
              <a:rPr lang="en-US" sz="1800" dirty="0" smtClean="0"/>
              <a:t> </a:t>
            </a:r>
            <a:r>
              <a:rPr lang="sr-Cyrl-RS" sz="1800" dirty="0" smtClean="0"/>
              <a:t>за</a:t>
            </a:r>
            <a:r>
              <a:rPr lang="en-US" sz="1800" dirty="0" smtClean="0"/>
              <a:t> </a:t>
            </a:r>
            <a:r>
              <a:rPr lang="sr-Cyrl-RS" sz="1800" dirty="0" smtClean="0"/>
              <a:t>лица</a:t>
            </a:r>
            <a:r>
              <a:rPr lang="en-US" sz="1800" dirty="0" smtClean="0"/>
              <a:t> </a:t>
            </a:r>
            <a:r>
              <a:rPr lang="sr-Cyrl-RS" sz="1800" dirty="0" smtClean="0"/>
              <a:t>смештена</a:t>
            </a:r>
            <a:r>
              <a:rPr lang="en-US" sz="1800" dirty="0" smtClean="0"/>
              <a:t> </a:t>
            </a:r>
            <a:r>
              <a:rPr lang="sr-Cyrl-RS" sz="1800" dirty="0" smtClean="0"/>
              <a:t>у</a:t>
            </a:r>
            <a:r>
              <a:rPr lang="en-US" sz="1800" dirty="0" smtClean="0"/>
              <a:t> </a:t>
            </a:r>
            <a:r>
              <a:rPr lang="sr-Cyrl-RS" sz="1800" dirty="0" smtClean="0"/>
              <a:t>установе</a:t>
            </a:r>
            <a:r>
              <a:rPr lang="en-US" sz="1800" dirty="0" smtClean="0"/>
              <a:t> </a:t>
            </a:r>
            <a:r>
              <a:rPr lang="sr-Cyrl-RS" sz="1800" dirty="0" smtClean="0"/>
              <a:t>социјалне</a:t>
            </a:r>
            <a:r>
              <a:rPr lang="en-US" sz="1800" dirty="0" smtClean="0"/>
              <a:t> </a:t>
            </a:r>
            <a:r>
              <a:rPr lang="sr-Cyrl-RS" sz="1800" dirty="0" smtClean="0"/>
              <a:t>заштите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vi-VN" sz="1800" dirty="0" smtClean="0"/>
              <a:t>8) </a:t>
            </a:r>
            <a:r>
              <a:rPr lang="sr-Cyrl-RS" sz="1800" dirty="0" smtClean="0"/>
              <a:t>прехоспитално</a:t>
            </a:r>
            <a:r>
              <a:rPr lang="vi-VN" sz="1800" dirty="0" smtClean="0"/>
              <a:t> </a:t>
            </a:r>
            <a:r>
              <a:rPr lang="sr-Cyrl-RS" sz="1800" dirty="0" smtClean="0"/>
              <a:t>ургентно</a:t>
            </a:r>
            <a:r>
              <a:rPr lang="vi-VN" sz="1800" dirty="0" smtClean="0"/>
              <a:t> </a:t>
            </a:r>
            <a:r>
              <a:rPr lang="sr-Cyrl-RS" sz="1800" dirty="0" smtClean="0"/>
              <a:t>збрињавање</a:t>
            </a:r>
            <a:r>
              <a:rPr lang="vi-VN" sz="1800" dirty="0" smtClean="0"/>
              <a:t> </a:t>
            </a:r>
            <a:r>
              <a:rPr lang="sr-Cyrl-RS" sz="1800" dirty="0" smtClean="0"/>
              <a:t>оболелих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повређених</a:t>
            </a:r>
            <a:r>
              <a:rPr lang="vi-VN" sz="1800" dirty="0" smtClean="0"/>
              <a:t> </a:t>
            </a:r>
            <a:r>
              <a:rPr lang="sr-Cyrl-RS" sz="1800" dirty="0" smtClean="0"/>
              <a:t>и</a:t>
            </a:r>
            <a:r>
              <a:rPr lang="vi-VN" sz="1800" dirty="0" smtClean="0"/>
              <a:t> </a:t>
            </a:r>
            <a:r>
              <a:rPr lang="sr-Cyrl-RS" sz="1800" dirty="0" smtClean="0"/>
              <a:t>санитетски</a:t>
            </a:r>
            <a:r>
              <a:rPr lang="vi-VN" sz="1800" dirty="0" smtClean="0"/>
              <a:t> </a:t>
            </a:r>
            <a:r>
              <a:rPr lang="sr-Cyrl-RS" sz="1800" dirty="0" smtClean="0"/>
              <a:t>превоз</a:t>
            </a:r>
            <a:endParaRPr lang="vi-VN" sz="1800" dirty="0" smtClean="0"/>
          </a:p>
          <a:p>
            <a:pPr>
              <a:buNone/>
            </a:pPr>
            <a:r>
              <a:rPr lang="en-US" sz="1800" dirty="0" smtClean="0"/>
              <a:t>	9) </a:t>
            </a:r>
            <a:r>
              <a:rPr lang="sr-Cyrl-RS" sz="1800" dirty="0" smtClean="0"/>
              <a:t>фармацеутску</a:t>
            </a:r>
            <a:r>
              <a:rPr lang="en-US" sz="1800" dirty="0" smtClean="0"/>
              <a:t> </a:t>
            </a:r>
            <a:r>
              <a:rPr lang="sr-Cyrl-RS" sz="1800" dirty="0" smtClean="0"/>
              <a:t>здравствену</a:t>
            </a:r>
            <a:r>
              <a:rPr lang="en-US" sz="1800" dirty="0" smtClean="0"/>
              <a:t> </a:t>
            </a:r>
            <a:r>
              <a:rPr lang="sr-Cyrl-RS" sz="1800" dirty="0" smtClean="0"/>
              <a:t>заштиту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10) </a:t>
            </a:r>
            <a:r>
              <a:rPr lang="sr-Cyrl-RS" sz="1800" dirty="0" smtClean="0"/>
              <a:t>рехабилитацију</a:t>
            </a:r>
            <a:r>
              <a:rPr lang="en-US" sz="1800" dirty="0" smtClean="0"/>
              <a:t> </a:t>
            </a:r>
            <a:r>
              <a:rPr lang="sr-Cyrl-RS" sz="1800" dirty="0" smtClean="0"/>
              <a:t>деце</a:t>
            </a:r>
            <a:r>
              <a:rPr lang="en-US" sz="1800" dirty="0" smtClean="0"/>
              <a:t> </a:t>
            </a:r>
            <a:r>
              <a:rPr lang="sr-Cyrl-RS" sz="1800" dirty="0" smtClean="0"/>
              <a:t>са</a:t>
            </a:r>
            <a:r>
              <a:rPr lang="en-US" sz="1800" dirty="0" smtClean="0"/>
              <a:t> </a:t>
            </a:r>
            <a:r>
              <a:rPr lang="sr-Cyrl-RS" sz="1800" dirty="0" smtClean="0"/>
              <a:t>сметњама</a:t>
            </a:r>
            <a:r>
              <a:rPr lang="en-US" sz="1800" dirty="0" smtClean="0"/>
              <a:t> </a:t>
            </a:r>
            <a:r>
              <a:rPr lang="sr-Cyrl-RS" sz="1800" dirty="0" smtClean="0"/>
              <a:t>у</a:t>
            </a:r>
            <a:r>
              <a:rPr lang="en-US" sz="1800" dirty="0" smtClean="0"/>
              <a:t> </a:t>
            </a:r>
            <a:r>
              <a:rPr lang="sr-Cyrl-RS" sz="1800" dirty="0" smtClean="0"/>
              <a:t>развоју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инвалидитетом</a:t>
            </a:r>
            <a:r>
              <a:rPr lang="en-US" sz="1800" dirty="0" smtClean="0"/>
              <a:t> </a:t>
            </a:r>
            <a:r>
              <a:rPr lang="sr-Cyrl-RS" sz="1800" dirty="0" smtClean="0"/>
              <a:t>и</a:t>
            </a:r>
            <a:r>
              <a:rPr lang="en-US" sz="1800" dirty="0" smtClean="0"/>
              <a:t> </a:t>
            </a:r>
            <a:r>
              <a:rPr lang="sr-Cyrl-RS" sz="1800" dirty="0" smtClean="0"/>
              <a:t>одраслих</a:t>
            </a:r>
            <a:r>
              <a:rPr lang="en-US" sz="1800" dirty="0" smtClean="0"/>
              <a:t> </a:t>
            </a:r>
            <a:r>
              <a:rPr lang="sr-Cyrl-RS" sz="1800" dirty="0" smtClean="0"/>
              <a:t>особа</a:t>
            </a:r>
            <a:r>
              <a:rPr lang="en-US" sz="1800" dirty="0" smtClean="0"/>
              <a:t> </a:t>
            </a:r>
            <a:r>
              <a:rPr lang="sr-Cyrl-RS" sz="1800" dirty="0" smtClean="0"/>
              <a:t>са</a:t>
            </a:r>
            <a:r>
              <a:rPr lang="en-US" sz="1800" dirty="0" smtClean="0"/>
              <a:t> </a:t>
            </a:r>
            <a:r>
              <a:rPr lang="sr-Cyrl-RS" sz="1800" dirty="0" smtClean="0"/>
              <a:t>инвалидитетом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11) </a:t>
            </a:r>
            <a:r>
              <a:rPr lang="sr-Cyrl-RS" sz="1800" dirty="0" smtClean="0"/>
              <a:t>заштиту</a:t>
            </a:r>
            <a:r>
              <a:rPr lang="en-US" sz="1800" dirty="0" smtClean="0"/>
              <a:t> </a:t>
            </a:r>
            <a:r>
              <a:rPr lang="sr-Cyrl-RS" sz="1800" dirty="0" smtClean="0"/>
              <a:t>менталног</a:t>
            </a:r>
            <a:r>
              <a:rPr lang="en-US" sz="1800" dirty="0" smtClean="0"/>
              <a:t> </a:t>
            </a:r>
            <a:r>
              <a:rPr lang="sr-Cyrl-RS" sz="1800" dirty="0" smtClean="0"/>
              <a:t>здравља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12) </a:t>
            </a:r>
            <a:r>
              <a:rPr lang="sr-Cyrl-RS" sz="1800" dirty="0" smtClean="0"/>
              <a:t>палијативно</a:t>
            </a:r>
            <a:r>
              <a:rPr lang="en-US" sz="1800" dirty="0" smtClean="0"/>
              <a:t> </a:t>
            </a:r>
            <a:r>
              <a:rPr lang="sr-Cyrl-RS" sz="1800" dirty="0" smtClean="0"/>
              <a:t>збрињавањ</a:t>
            </a:r>
            <a:r>
              <a:rPr lang="en-US" sz="1800" dirty="0" smtClean="0"/>
              <a:t>e 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vi-VN" sz="1800" dirty="0" smtClean="0"/>
              <a:t>13) </a:t>
            </a:r>
            <a:r>
              <a:rPr lang="sr-Cyrl-RS" sz="1800" dirty="0" smtClean="0"/>
              <a:t>друге</a:t>
            </a:r>
            <a:r>
              <a:rPr lang="vi-VN" sz="1800" dirty="0" smtClean="0"/>
              <a:t> </a:t>
            </a:r>
            <a:r>
              <a:rPr lang="sr-Cyrl-RS" sz="1800" dirty="0" smtClean="0"/>
              <a:t>послове</a:t>
            </a:r>
            <a:r>
              <a:rPr lang="vi-VN" sz="1800" dirty="0" smtClean="0"/>
              <a:t> </a:t>
            </a:r>
            <a:r>
              <a:rPr lang="sr-Cyrl-RS" sz="1800" dirty="0" smtClean="0"/>
              <a:t>утврђене</a:t>
            </a:r>
            <a:r>
              <a:rPr lang="vi-VN" sz="1800" dirty="0" smtClean="0"/>
              <a:t> </a:t>
            </a:r>
            <a:r>
              <a:rPr lang="sr-Cyrl-RS" sz="1800" dirty="0" smtClean="0"/>
              <a:t>законом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</a:t>
            </a:r>
            <a:r>
              <a:rPr lang="sr-Cyrl-RS" sz="2800" i="1" dirty="0" smtClean="0"/>
              <a:t>Право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на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здравствену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заштиту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sr-Cyrl-RS" sz="2200" dirty="0" smtClean="0"/>
              <a:t>Грађанин</a:t>
            </a:r>
            <a:r>
              <a:rPr lang="vi-VN" sz="2200" dirty="0" smtClean="0"/>
              <a:t>, </a:t>
            </a:r>
            <a:r>
              <a:rPr lang="sr-Cyrl-RS" sz="2200" dirty="0" smtClean="0"/>
              <a:t>страни</a:t>
            </a:r>
            <a:r>
              <a:rPr lang="vi-VN" sz="2200" dirty="0" smtClean="0"/>
              <a:t> </a:t>
            </a:r>
            <a:r>
              <a:rPr lang="sr-Cyrl-RS" sz="2200" dirty="0" smtClean="0"/>
              <a:t>држављанин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лице</a:t>
            </a:r>
            <a:r>
              <a:rPr lang="vi-VN" sz="2200" dirty="0" smtClean="0"/>
              <a:t> </a:t>
            </a:r>
            <a:r>
              <a:rPr lang="sr-Cyrl-RS" sz="2200" dirty="0" smtClean="0"/>
              <a:t>без</a:t>
            </a:r>
            <a:r>
              <a:rPr lang="vi-VN" sz="2200" dirty="0" smtClean="0"/>
              <a:t> </a:t>
            </a:r>
            <a:r>
              <a:rPr lang="sr-Cyrl-RS" sz="2200" dirty="0" smtClean="0"/>
              <a:t>држављанства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стално</a:t>
            </a:r>
            <a:r>
              <a:rPr lang="en-US" sz="2200" dirty="0" smtClean="0"/>
              <a:t> </a:t>
            </a:r>
            <a:r>
              <a:rPr lang="sr-Cyrl-RS" sz="2200" dirty="0" smtClean="0"/>
              <a:t>настањено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привремено</a:t>
            </a:r>
            <a:r>
              <a:rPr lang="vi-VN" sz="2200" dirty="0" smtClean="0"/>
              <a:t> </a:t>
            </a:r>
            <a:r>
              <a:rPr lang="sr-Cyrl-RS" sz="2200" dirty="0" smtClean="0"/>
              <a:t>борави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Републици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Србији</a:t>
            </a:r>
            <a:r>
              <a:rPr lang="vi-VN" sz="2200" dirty="0" smtClean="0"/>
              <a:t>, </a:t>
            </a:r>
            <a:r>
              <a:rPr lang="sr-Cyrl-RS" sz="2200" dirty="0" smtClean="0"/>
              <a:t>има</a:t>
            </a:r>
            <a:r>
              <a:rPr lang="vi-VN" sz="2200" dirty="0" smtClean="0"/>
              <a:t> </a:t>
            </a:r>
            <a:r>
              <a:rPr lang="sr-Cyrl-RS" sz="2200" dirty="0" smtClean="0"/>
              <a:t>право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заштиту</a:t>
            </a:r>
            <a:r>
              <a:rPr lang="vi-VN" sz="2200" dirty="0" smtClean="0"/>
              <a:t>,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дужност</a:t>
            </a:r>
            <a:r>
              <a:rPr lang="vi-VN" sz="2200" dirty="0" smtClean="0"/>
              <a:t> </a:t>
            </a:r>
            <a:r>
              <a:rPr lang="sr-Cyrl-RS" sz="2200" dirty="0" smtClean="0"/>
              <a:t>да</a:t>
            </a:r>
            <a:r>
              <a:rPr lang="vi-VN" sz="2200" dirty="0" smtClean="0"/>
              <a:t> </a:t>
            </a:r>
            <a:r>
              <a:rPr lang="sr-Cyrl-RS" sz="2200" dirty="0" smtClean="0"/>
              <a:t>чува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унапређује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своје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здравље</a:t>
            </a:r>
            <a:r>
              <a:rPr lang="vi-VN" sz="2200" dirty="0" smtClean="0"/>
              <a:t> </a:t>
            </a:r>
            <a:r>
              <a:rPr lang="sr-Cyrl-RS" sz="2200" dirty="0" smtClean="0"/>
              <a:t>других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услове</a:t>
            </a:r>
            <a:r>
              <a:rPr lang="vi-VN" sz="2200" dirty="0" smtClean="0"/>
              <a:t> </a:t>
            </a:r>
            <a:r>
              <a:rPr lang="sr-Cyrl-RS" sz="2200" dirty="0" smtClean="0"/>
              <a:t>животне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радне</a:t>
            </a:r>
            <a:r>
              <a:rPr lang="vi-VN" sz="2200" dirty="0" smtClean="0"/>
              <a:t> </a:t>
            </a:r>
            <a:r>
              <a:rPr lang="sr-Cyrl-RS" sz="2200" dirty="0" smtClean="0"/>
              <a:t>средине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Лице</a:t>
            </a:r>
            <a:r>
              <a:rPr lang="en-US" sz="2200" dirty="0" smtClean="0"/>
              <a:t>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пролази</a:t>
            </a:r>
            <a:r>
              <a:rPr lang="en-US" sz="2200" dirty="0" smtClean="0"/>
              <a:t> </a:t>
            </a:r>
            <a:r>
              <a:rPr lang="sr-Cyrl-RS" sz="2200" dirty="0" smtClean="0"/>
              <a:t>преко</a:t>
            </a:r>
            <a:r>
              <a:rPr lang="en-US" sz="2200" dirty="0" smtClean="0"/>
              <a:t> </a:t>
            </a:r>
            <a:r>
              <a:rPr lang="sr-Cyrl-RS" sz="2200" dirty="0" smtClean="0"/>
              <a:t>територије</a:t>
            </a:r>
            <a:r>
              <a:rPr lang="en-US" sz="2200" dirty="0" smtClean="0"/>
              <a:t> </a:t>
            </a:r>
            <a:r>
              <a:rPr lang="sr-Cyrl-RS" sz="2200" dirty="0" smtClean="0"/>
              <a:t>Републике</a:t>
            </a:r>
            <a:r>
              <a:rPr lang="en-US" sz="2200" dirty="0" smtClean="0"/>
              <a:t> </a:t>
            </a:r>
            <a:r>
              <a:rPr lang="sr-Cyrl-RS" sz="2200" dirty="0" smtClean="0"/>
              <a:t>Србије</a:t>
            </a:r>
            <a:r>
              <a:rPr lang="en-US" sz="2200" dirty="0" smtClean="0"/>
              <a:t> </a:t>
            </a:r>
            <a:r>
              <a:rPr lang="sr-Cyrl-RS" sz="2200" dirty="0" smtClean="0"/>
              <a:t>има</a:t>
            </a:r>
            <a:r>
              <a:rPr lang="en-US" sz="2200" dirty="0" smtClean="0"/>
              <a:t> </a:t>
            </a:r>
            <a:r>
              <a:rPr lang="sr-Cyrl-RS" sz="2200" dirty="0" smtClean="0"/>
              <a:t>право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хитну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медицинску</a:t>
            </a:r>
            <a:r>
              <a:rPr lang="en-US" sz="2200" dirty="0" smtClean="0"/>
              <a:t> </a:t>
            </a:r>
            <a:r>
              <a:rPr lang="sr-Cyrl-RS" sz="2200" dirty="0" smtClean="0"/>
              <a:t>помоћ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31"/>
    </mc:Choice>
    <mc:Fallback xmlns="">
      <p:transition spd="slow" advTm="3653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239000" cy="588680"/>
          </a:xfrm>
        </p:spPr>
        <p:txBody>
          <a:bodyPr>
            <a:noAutofit/>
          </a:bodyPr>
          <a:lstStyle/>
          <a:p>
            <a:pPr algn="ctr"/>
            <a:r>
              <a:rPr lang="sr-Cyrl-RS" sz="2800" dirty="0" smtClean="0"/>
              <a:t>Здравствена</a:t>
            </a:r>
            <a:r>
              <a:rPr lang="en-US" sz="2800" dirty="0" smtClean="0"/>
              <a:t> </a:t>
            </a:r>
            <a:r>
              <a:rPr lang="sr-Cyrl-RS" sz="2800" dirty="0" smtClean="0"/>
              <a:t>делатност</a:t>
            </a:r>
            <a:r>
              <a:rPr lang="en-US" sz="2800" dirty="0" smtClean="0"/>
              <a:t> </a:t>
            </a:r>
            <a:r>
              <a:rPr lang="sr-Cyrl-RS" sz="2800" dirty="0" smtClean="0"/>
              <a:t>на</a:t>
            </a:r>
            <a:r>
              <a:rPr lang="en-US" sz="2800" dirty="0" smtClean="0"/>
              <a:t> </a:t>
            </a:r>
            <a:r>
              <a:rPr lang="sr-Cyrl-RS" sz="2800" dirty="0" smtClean="0"/>
              <a:t>секундарном</a:t>
            </a:r>
            <a:r>
              <a:rPr lang="en-US" sz="2800" dirty="0" smtClean="0"/>
              <a:t> </a:t>
            </a:r>
            <a:r>
              <a:rPr lang="sr-Cyrl-RS" sz="2800" dirty="0" smtClean="0"/>
              <a:t>нивоу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en-US" sz="2800" dirty="0" smtClean="0"/>
              <a:t> </a:t>
            </a:r>
            <a:r>
              <a:rPr lang="sr-Cyrl-RS" sz="2800" dirty="0" smtClean="0"/>
              <a:t>заштите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80728"/>
            <a:ext cx="7239000" cy="540300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секундарном</a:t>
            </a:r>
            <a:r>
              <a:rPr lang="en-US" sz="2200" dirty="0" smtClean="0"/>
              <a:t> </a:t>
            </a:r>
            <a:r>
              <a:rPr lang="sr-Cyrl-RS" sz="2200" dirty="0" smtClean="0"/>
              <a:t>нивоу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специјалистичко</a:t>
            </a:r>
            <a:r>
              <a:rPr lang="en-US" sz="2200" dirty="0" smtClean="0"/>
              <a:t>-</a:t>
            </a:r>
            <a:r>
              <a:rPr lang="sr-Cyrl-RS" sz="2200" dirty="0" smtClean="0"/>
              <a:t>консултативну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болничку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en-US" sz="2200" dirty="0" smtClean="0"/>
              <a:t>. </a:t>
            </a:r>
          </a:p>
          <a:p>
            <a:r>
              <a:rPr lang="sr-Cyrl-RS" sz="2200" dirty="0" smtClean="0"/>
              <a:t>Специјалистичко</a:t>
            </a:r>
            <a:r>
              <a:rPr lang="vi-VN" sz="2200" dirty="0" smtClean="0"/>
              <a:t>-</a:t>
            </a:r>
            <a:r>
              <a:rPr lang="sr-Cyrl-RS" sz="2200" dirty="0" smtClean="0"/>
              <a:t>консултативна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секундарном</a:t>
            </a:r>
            <a:r>
              <a:rPr lang="vi-VN" sz="2200" dirty="0" smtClean="0"/>
              <a:t> </a:t>
            </a:r>
            <a:r>
              <a:rPr lang="sr-Cyrl-RS" sz="2200" dirty="0" smtClean="0"/>
              <a:t>нивоу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односу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примарном</a:t>
            </a:r>
            <a:r>
              <a:rPr lang="vi-VN" sz="2200" dirty="0" smtClean="0"/>
              <a:t> </a:t>
            </a:r>
            <a:r>
              <a:rPr lang="sr-Cyrl-RS" sz="2200" dirty="0" smtClean="0"/>
              <a:t>нивоу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обухвата</a:t>
            </a:r>
            <a:r>
              <a:rPr lang="vi-VN" sz="2200" dirty="0" smtClean="0"/>
              <a:t> </a:t>
            </a:r>
            <a:r>
              <a:rPr lang="sr-Cyrl-RS" sz="2200" dirty="0" smtClean="0"/>
              <a:t>сложеније</a:t>
            </a:r>
            <a:r>
              <a:rPr lang="vi-VN" sz="2200" dirty="0" smtClean="0"/>
              <a:t> </a:t>
            </a:r>
            <a:r>
              <a:rPr lang="sr-Cyrl-RS" sz="2200" dirty="0" smtClean="0"/>
              <a:t>мере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поступке</a:t>
            </a:r>
            <a:r>
              <a:rPr lang="vi-VN" sz="2200" dirty="0" smtClean="0"/>
              <a:t> </a:t>
            </a:r>
            <a:r>
              <a:rPr lang="sr-Cyrl-RS" sz="2200" dirty="0" smtClean="0"/>
              <a:t>откривања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повреда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неге</a:t>
            </a:r>
            <a:r>
              <a:rPr lang="vi-VN" sz="2200" dirty="0" smtClean="0"/>
              <a:t>, </a:t>
            </a:r>
            <a:r>
              <a:rPr lang="sr-Cyrl-RS" sz="2200" dirty="0" smtClean="0"/>
              <a:t>лечења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рехабилитације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оболелих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повређених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Болничка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en-US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en-US" sz="2200" dirty="0" smtClean="0"/>
              <a:t> </a:t>
            </a:r>
            <a:r>
              <a:rPr lang="sr-Cyrl-RS" sz="2200" dirty="0" smtClean="0"/>
              <a:t>смештај</a:t>
            </a:r>
            <a:r>
              <a:rPr lang="en-US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en-US" sz="2200" dirty="0" smtClean="0"/>
              <a:t>, </a:t>
            </a:r>
            <a:r>
              <a:rPr lang="sr-Cyrl-RS" sz="2200" dirty="0" smtClean="0"/>
              <a:t>дијагностику</a:t>
            </a:r>
            <a:r>
              <a:rPr lang="en-US" sz="2200" dirty="0" smtClean="0"/>
              <a:t>, </a:t>
            </a:r>
            <a:r>
              <a:rPr lang="sr-Cyrl-RS" sz="2200" dirty="0" smtClean="0"/>
              <a:t>лечење</a:t>
            </a:r>
            <a:r>
              <a:rPr lang="en-US" sz="2200" dirty="0" smtClean="0"/>
              <a:t>, </a:t>
            </a:r>
            <a:r>
              <a:rPr lang="sr-Cyrl-RS" sz="2200" dirty="0" smtClean="0"/>
              <a:t>здравствену</a:t>
            </a:r>
            <a:r>
              <a:rPr lang="en-US" sz="2200" dirty="0" smtClean="0"/>
              <a:t> </a:t>
            </a:r>
            <a:r>
              <a:rPr lang="sr-Cyrl-RS" sz="2200" dirty="0" smtClean="0"/>
              <a:t>негу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рехабилитацију</a:t>
            </a:r>
            <a:r>
              <a:rPr lang="en-US" sz="2200" dirty="0" smtClean="0"/>
              <a:t>, </a:t>
            </a:r>
            <a:r>
              <a:rPr lang="sr-Cyrl-RS" sz="2200" dirty="0" smtClean="0"/>
              <a:t>као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апотекарску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болничкој</a:t>
            </a:r>
            <a:r>
              <a:rPr lang="en-US" sz="2200" dirty="0" smtClean="0"/>
              <a:t> </a:t>
            </a:r>
            <a:r>
              <a:rPr lang="sr-Cyrl-RS" sz="2200" dirty="0" smtClean="0"/>
              <a:t>апотеци</a:t>
            </a:r>
            <a:r>
              <a:rPr lang="en-US" sz="2200" dirty="0" smtClean="0"/>
              <a:t>, 	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60"/>
    </mc:Choice>
    <mc:Fallback xmlns="">
      <p:transition spd="slow" advTm="2946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776864" cy="516672"/>
          </a:xfrm>
        </p:spPr>
        <p:txBody>
          <a:bodyPr>
            <a:noAutofit/>
          </a:bodyPr>
          <a:lstStyle/>
          <a:p>
            <a:pPr algn="ctr"/>
            <a:r>
              <a:rPr lang="sr-Cyrl-RS" sz="2800" dirty="0" smtClean="0"/>
              <a:t>Здравствена</a:t>
            </a:r>
            <a:r>
              <a:rPr lang="en-US" sz="2800" dirty="0" smtClean="0"/>
              <a:t> </a:t>
            </a:r>
            <a:r>
              <a:rPr lang="sr-Cyrl-RS" sz="2800" dirty="0" smtClean="0"/>
              <a:t>делатност</a:t>
            </a:r>
            <a:r>
              <a:rPr lang="en-US" sz="2800" dirty="0" smtClean="0"/>
              <a:t> </a:t>
            </a:r>
            <a:r>
              <a:rPr lang="sr-Cyrl-RS" sz="2800" dirty="0" smtClean="0"/>
              <a:t>на</a:t>
            </a:r>
            <a:r>
              <a:rPr lang="en-US" sz="2800" dirty="0" smtClean="0"/>
              <a:t> </a:t>
            </a:r>
            <a:r>
              <a:rPr lang="sr-Cyrl-RS" sz="2800" dirty="0" smtClean="0"/>
              <a:t>терцијарном</a:t>
            </a:r>
            <a:r>
              <a:rPr lang="en-US" sz="2800" dirty="0" smtClean="0"/>
              <a:t> </a:t>
            </a:r>
            <a:r>
              <a:rPr lang="sr-Cyrl-RS" sz="2800" dirty="0" smtClean="0"/>
              <a:t>нивоу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en-US" sz="2800" dirty="0" smtClean="0"/>
              <a:t> </a:t>
            </a:r>
            <a:r>
              <a:rPr lang="sr-Cyrl-RS" sz="2800" dirty="0" smtClean="0"/>
              <a:t>заштите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7848872" cy="554701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терцијарном</a:t>
            </a:r>
            <a:r>
              <a:rPr lang="vi-VN" sz="2200" dirty="0" smtClean="0"/>
              <a:t> </a:t>
            </a:r>
            <a:r>
              <a:rPr lang="sr-Cyrl-RS" sz="2200" dirty="0" smtClean="0"/>
              <a:t>нивоу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пружање</a:t>
            </a:r>
            <a:r>
              <a:rPr lang="vi-VN" sz="2200" dirty="0" smtClean="0"/>
              <a:t> </a:t>
            </a:r>
            <a:r>
              <a:rPr lang="sr-Cyrl-RS" sz="2200" dirty="0" smtClean="0"/>
              <a:t>најсложенијих</a:t>
            </a:r>
            <a:r>
              <a:rPr lang="vi-VN" sz="2200" dirty="0" smtClean="0"/>
              <a:t> </a:t>
            </a:r>
            <a:r>
              <a:rPr lang="sr-Cyrl-RS" sz="2200" dirty="0" smtClean="0"/>
              <a:t>мера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поступака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специјалистичко</a:t>
            </a:r>
            <a:r>
              <a:rPr lang="vi-VN" sz="2200" dirty="0" smtClean="0"/>
              <a:t>-</a:t>
            </a:r>
            <a:r>
              <a:rPr lang="sr-Cyrl-RS" sz="2200" dirty="0" smtClean="0"/>
              <a:t>консултативне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болничке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научноистраживачку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образовну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,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законом</a:t>
            </a:r>
            <a:r>
              <a:rPr lang="vi-VN" sz="2200" dirty="0" smtClean="0"/>
              <a:t> </a:t>
            </a:r>
            <a:r>
              <a:rPr lang="sr-Cyrl-RS" sz="2200" dirty="0" smtClean="0"/>
              <a:t>којим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уређује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научноистраживачка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образовања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терцијарном</a:t>
            </a:r>
            <a:r>
              <a:rPr lang="en-US" sz="2200" dirty="0" smtClean="0"/>
              <a:t> </a:t>
            </a:r>
            <a:r>
              <a:rPr lang="sr-Cyrl-RS" sz="2200" dirty="0" smtClean="0"/>
              <a:t>нивоу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en-US" sz="2200" dirty="0" smtClean="0"/>
              <a:t> </a:t>
            </a:r>
            <a:r>
              <a:rPr lang="sr-Cyrl-RS" sz="2200" dirty="0" smtClean="0"/>
              <a:t>обављање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апотекарске</a:t>
            </a:r>
            <a:r>
              <a:rPr lang="en-US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болничкој</a:t>
            </a:r>
            <a:r>
              <a:rPr lang="en-US" sz="2200" dirty="0" smtClean="0"/>
              <a:t> </a:t>
            </a:r>
            <a:r>
              <a:rPr lang="sr-Cyrl-RS" sz="2200" dirty="0" smtClean="0"/>
              <a:t>апотеци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86"/>
    </mc:Choice>
    <mc:Fallback xmlns="">
      <p:transition spd="slow" advTm="27886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827584" y="476672"/>
            <a:ext cx="7239000" cy="22322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sr-Cyrl-RS" sz="2400" dirty="0" smtClean="0"/>
              <a:t>ЗДРАВСТВЕНЕ</a:t>
            </a:r>
            <a:r>
              <a:rPr lang="en-US" sz="2400" dirty="0" smtClean="0"/>
              <a:t> </a:t>
            </a:r>
            <a:r>
              <a:rPr lang="sr-Cyrl-RS" sz="2400" dirty="0" smtClean="0"/>
              <a:t>УСТАНОВЕ</a:t>
            </a:r>
            <a:r>
              <a:rPr lang="en-US" sz="2400" dirty="0" smtClean="0"/>
              <a:t> </a:t>
            </a:r>
            <a:r>
              <a:rPr lang="sr-Cyrl-RS" sz="2400" dirty="0" smtClean="0"/>
              <a:t>КОЈЕ</a:t>
            </a:r>
            <a:r>
              <a:rPr lang="en-US" sz="2400" dirty="0" smtClean="0"/>
              <a:t> </a:t>
            </a:r>
            <a:r>
              <a:rPr lang="sr-Cyrl-RS" sz="2400" dirty="0" smtClean="0"/>
              <a:t>ОБАВЉАЈУ</a:t>
            </a:r>
            <a:r>
              <a:rPr lang="en-US" sz="2400" dirty="0" smtClean="0"/>
              <a:t> </a:t>
            </a:r>
            <a:r>
              <a:rPr lang="sr-Cyrl-RS" sz="2400" dirty="0" smtClean="0"/>
              <a:t>ЗДРАВСТВЕНУ</a:t>
            </a:r>
            <a:r>
              <a:rPr lang="en-US" sz="2400" dirty="0" smtClean="0"/>
              <a:t> </a:t>
            </a:r>
            <a:r>
              <a:rPr lang="sr-Cyrl-RS" sz="2400" dirty="0" smtClean="0"/>
              <a:t>ДЕЛАТНОСТ</a:t>
            </a:r>
            <a:r>
              <a:rPr lang="en-US" sz="2400" dirty="0" smtClean="0"/>
              <a:t> </a:t>
            </a:r>
            <a:r>
              <a:rPr lang="sr-Cyrl-RS" sz="2400" dirty="0" smtClean="0"/>
              <a:t>НА</a:t>
            </a:r>
          </a:p>
          <a:p>
            <a:pPr algn="ctr">
              <a:buNone/>
            </a:pPr>
            <a:r>
              <a:rPr lang="sr-Cyrl-RS" sz="2400" b="1" dirty="0" smtClean="0"/>
              <a:t>ПРИМАРНОМ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НИВОУ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ЗДРАВСТВЕНЕ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ЗАШТИТЕ</a:t>
            </a:r>
            <a:r>
              <a:rPr lang="en-US" sz="2400" b="1" dirty="0" smtClean="0"/>
              <a:t> </a:t>
            </a:r>
            <a:endParaRPr lang="en-US" sz="2400" b="1" dirty="0"/>
          </a:p>
        </p:txBody>
      </p:sp>
      <p:pic>
        <p:nvPicPr>
          <p:cNvPr id="1026" name="Picture 2" descr="C:\Users\Mirjana Petrovic\Desktop\v3-enfermedades-cardc3adacas-e28093-consejos-para-tu-sal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852936"/>
            <a:ext cx="6378243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31"/>
    </mc:Choice>
    <mc:Fallback xmlns="">
      <p:transition spd="slow" advTm="12031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ОРГАНИ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en-US" sz="2800" dirty="0" smtClean="0"/>
              <a:t> </a:t>
            </a:r>
            <a:r>
              <a:rPr lang="sr-Cyrl-RS" sz="2800" dirty="0" smtClean="0"/>
              <a:t>УСТАНОВЕ</a:t>
            </a:r>
            <a:r>
              <a:rPr lang="en-US" sz="2800" dirty="0" smtClean="0"/>
              <a:t> </a:t>
            </a:r>
            <a:r>
              <a:rPr lang="sr-Cyrl-RS" sz="2800" dirty="0" smtClean="0"/>
              <a:t>У</a:t>
            </a:r>
            <a:r>
              <a:rPr lang="en-US" sz="2800" dirty="0" smtClean="0"/>
              <a:t> </a:t>
            </a:r>
            <a:r>
              <a:rPr lang="sr-Cyrl-RS" sz="2800" dirty="0" smtClean="0"/>
              <a:t>ЈАВНОЈ</a:t>
            </a:r>
            <a:r>
              <a:rPr lang="en-US" sz="2800" dirty="0" smtClean="0"/>
              <a:t> </a:t>
            </a:r>
            <a:r>
              <a:rPr lang="sr-Cyrl-RS" sz="2800" dirty="0" smtClean="0"/>
              <a:t>СВОЈИНИ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132856"/>
            <a:ext cx="7239000" cy="3115728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 Органи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здравствене</a:t>
            </a:r>
            <a:r>
              <a:rPr lang="en-US" sz="2800" dirty="0" smtClean="0"/>
              <a:t> </a:t>
            </a:r>
            <a:r>
              <a:rPr lang="sr-Cyrl-RS" sz="2800" dirty="0" smtClean="0"/>
              <a:t>установе</a:t>
            </a:r>
            <a:r>
              <a:rPr lang="en-US" sz="2800" dirty="0" smtClean="0"/>
              <a:t> </a:t>
            </a:r>
            <a:r>
              <a:rPr lang="sr-Cyrl-RS" sz="2800" dirty="0" smtClean="0"/>
              <a:t>у</a:t>
            </a:r>
            <a:r>
              <a:rPr lang="en-US" sz="2800" dirty="0" smtClean="0"/>
              <a:t> </a:t>
            </a:r>
            <a:r>
              <a:rPr lang="sr-Cyrl-RS" sz="2800" dirty="0" smtClean="0"/>
              <a:t>јавној</a:t>
            </a:r>
            <a:r>
              <a:rPr lang="en-US" sz="2800" dirty="0" smtClean="0"/>
              <a:t> </a:t>
            </a:r>
            <a:r>
              <a:rPr lang="sr-Cyrl-RS" sz="2800" dirty="0" smtClean="0"/>
              <a:t>својини</a:t>
            </a:r>
            <a:r>
              <a:rPr lang="en-US" sz="2800" dirty="0" smtClean="0"/>
              <a:t> </a:t>
            </a:r>
            <a:r>
              <a:rPr lang="sr-Cyrl-RS" sz="2800" dirty="0" smtClean="0"/>
              <a:t>су</a:t>
            </a:r>
            <a:r>
              <a:rPr lang="en-US" sz="2800" dirty="0" smtClean="0"/>
              <a:t>: </a:t>
            </a:r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 директор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 управни</a:t>
            </a:r>
            <a:r>
              <a:rPr lang="en-US" sz="2800" dirty="0" smtClean="0"/>
              <a:t> </a:t>
            </a:r>
            <a:r>
              <a:rPr lang="sr-Cyrl-RS" sz="2800" dirty="0" smtClean="0"/>
              <a:t>одбор</a:t>
            </a:r>
            <a:endParaRPr lang="en-US" sz="2800" dirty="0" smtClean="0"/>
          </a:p>
          <a:p>
            <a:pPr>
              <a:buFont typeface="Wingdings" pitchFamily="2" charset="2"/>
              <a:buChar char="ü"/>
            </a:pPr>
            <a:r>
              <a:rPr lang="sr-Cyrl-RS" sz="2800" dirty="0" smtClean="0"/>
              <a:t> надзорни</a:t>
            </a:r>
            <a:r>
              <a:rPr lang="en-US" sz="2800" dirty="0" smtClean="0"/>
              <a:t> </a:t>
            </a:r>
            <a:r>
              <a:rPr lang="sr-Cyrl-RS" sz="2800" dirty="0" smtClean="0"/>
              <a:t>одбор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48"/>
    </mc:Choice>
    <mc:Fallback xmlns="">
      <p:transition spd="slow" advTm="10648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СТРУЧНИ</a:t>
            </a:r>
            <a:r>
              <a:rPr lang="en-US" sz="2800" dirty="0" smtClean="0"/>
              <a:t> </a:t>
            </a:r>
            <a:r>
              <a:rPr lang="sr-Cyrl-RS" sz="2800" dirty="0" smtClean="0"/>
              <a:t>ОРГАНИ</a:t>
            </a:r>
            <a:r>
              <a:rPr lang="en-US" sz="2800" dirty="0" smtClean="0"/>
              <a:t> </a:t>
            </a:r>
            <a:r>
              <a:rPr lang="sr-Cyrl-RS" sz="2800" dirty="0" smtClean="0"/>
              <a:t>У</a:t>
            </a:r>
            <a:r>
              <a:rPr lang="en-US" sz="2800" dirty="0" smtClean="0"/>
              <a:t> </a:t>
            </a:r>
            <a:r>
              <a:rPr lang="sr-Cyrl-RS" sz="2800" dirty="0" smtClean="0"/>
              <a:t>ЗДРАВСТВЕНОЈ</a:t>
            </a:r>
            <a:r>
              <a:rPr lang="en-US" sz="2800" dirty="0" smtClean="0"/>
              <a:t> </a:t>
            </a:r>
            <a:r>
              <a:rPr lang="sr-Cyrl-RS" sz="2800" dirty="0" smtClean="0"/>
              <a:t>УСТАНОВИ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7715200" cy="4846320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Здравствена</a:t>
            </a:r>
            <a:r>
              <a:rPr lang="pl-PL" dirty="0" smtClean="0"/>
              <a:t> </a:t>
            </a:r>
            <a:r>
              <a:rPr lang="sr-Cyrl-RS" dirty="0" smtClean="0"/>
              <a:t>установа</a:t>
            </a:r>
            <a:r>
              <a:rPr lang="pl-PL" dirty="0" smtClean="0"/>
              <a:t> </a:t>
            </a:r>
            <a:r>
              <a:rPr lang="sr-Cyrl-RS" dirty="0" smtClean="0"/>
              <a:t>дужна</a:t>
            </a:r>
            <a:r>
              <a:rPr lang="pl-PL" dirty="0" smtClean="0"/>
              <a:t> </a:t>
            </a:r>
            <a:r>
              <a:rPr lang="sr-Cyrl-RS" dirty="0" smtClean="0"/>
              <a:t>је</a:t>
            </a:r>
            <a:r>
              <a:rPr lang="pl-PL" dirty="0" smtClean="0"/>
              <a:t> </a:t>
            </a:r>
            <a:r>
              <a:rPr lang="sr-Cyrl-RS" dirty="0" smtClean="0"/>
              <a:t>да</a:t>
            </a:r>
            <a:r>
              <a:rPr lang="pl-PL" dirty="0" smtClean="0"/>
              <a:t> </a:t>
            </a:r>
            <a:r>
              <a:rPr lang="sr-Cyrl-RS" dirty="0" smtClean="0"/>
              <a:t>организује</a:t>
            </a:r>
            <a:r>
              <a:rPr lang="pl-PL" dirty="0" smtClean="0"/>
              <a:t> </a:t>
            </a:r>
            <a:r>
              <a:rPr lang="sr-Cyrl-RS" dirty="0" smtClean="0"/>
              <a:t>стручне</a:t>
            </a:r>
            <a:r>
              <a:rPr lang="pl-PL" dirty="0" smtClean="0"/>
              <a:t> </a:t>
            </a:r>
            <a:r>
              <a:rPr lang="sr-Cyrl-RS" dirty="0" smtClean="0"/>
              <a:t>органе</a:t>
            </a:r>
            <a:r>
              <a:rPr lang="pl-PL" dirty="0" smtClean="0"/>
              <a:t> </a:t>
            </a:r>
            <a:r>
              <a:rPr lang="sr-Cyrl-RS" dirty="0" smtClean="0"/>
              <a:t>у</a:t>
            </a:r>
            <a:r>
              <a:rPr lang="pl-PL" dirty="0" smtClean="0"/>
              <a:t> </a:t>
            </a:r>
            <a:r>
              <a:rPr lang="sr-Cyrl-RS" dirty="0" smtClean="0"/>
              <a:t>складу</a:t>
            </a:r>
            <a:r>
              <a:rPr lang="pl-PL" dirty="0" smtClean="0"/>
              <a:t> </a:t>
            </a:r>
            <a:r>
              <a:rPr lang="sr-Cyrl-RS" dirty="0" smtClean="0"/>
              <a:t>са</a:t>
            </a:r>
            <a:r>
              <a:rPr lang="pl-PL" dirty="0" smtClean="0"/>
              <a:t> </a:t>
            </a:r>
            <a:r>
              <a:rPr lang="sr-Cyrl-RS" dirty="0" smtClean="0"/>
              <a:t>законом</a:t>
            </a:r>
            <a:r>
              <a:rPr lang="pl-PL" dirty="0" smtClean="0"/>
              <a:t>: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en-US" dirty="0" smtClean="0"/>
              <a:t>1) </a:t>
            </a:r>
            <a:r>
              <a:rPr lang="sr-Cyrl-RS" dirty="0" smtClean="0"/>
              <a:t>стручни</a:t>
            </a:r>
            <a:r>
              <a:rPr lang="en-US" dirty="0" smtClean="0"/>
              <a:t> </a:t>
            </a:r>
            <a:r>
              <a:rPr lang="sr-Cyrl-RS" dirty="0" smtClean="0"/>
              <a:t>савет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en-US" dirty="0" smtClean="0"/>
              <a:t>2) </a:t>
            </a:r>
            <a:r>
              <a:rPr lang="sr-Cyrl-RS" dirty="0" smtClean="0"/>
              <a:t>стручни</a:t>
            </a:r>
            <a:r>
              <a:rPr lang="en-US" dirty="0" smtClean="0"/>
              <a:t> </a:t>
            </a:r>
            <a:r>
              <a:rPr lang="sr-Cyrl-RS" dirty="0" smtClean="0"/>
              <a:t>колегијум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en-US" dirty="0" smtClean="0"/>
              <a:t>3) </a:t>
            </a:r>
            <a:r>
              <a:rPr lang="sr-Cyrl-RS" dirty="0" smtClean="0"/>
              <a:t>етички</a:t>
            </a:r>
            <a:r>
              <a:rPr lang="en-US" dirty="0" smtClean="0"/>
              <a:t> </a:t>
            </a:r>
            <a:r>
              <a:rPr lang="sr-Cyrl-RS" dirty="0" smtClean="0"/>
              <a:t>одбор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vi-VN" dirty="0" smtClean="0"/>
              <a:t>4) </a:t>
            </a:r>
            <a:r>
              <a:rPr lang="sr-Cyrl-RS" dirty="0" smtClean="0"/>
              <a:t>комисију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унапређење</a:t>
            </a:r>
            <a:r>
              <a:rPr lang="vi-VN" dirty="0" smtClean="0"/>
              <a:t> </a:t>
            </a:r>
            <a:r>
              <a:rPr lang="sr-Cyrl-RS" dirty="0" smtClean="0"/>
              <a:t>квалитета</a:t>
            </a:r>
            <a:r>
              <a:rPr lang="vi-VN" dirty="0" smtClean="0"/>
              <a:t> </a:t>
            </a:r>
            <a:r>
              <a:rPr lang="sr-Cyrl-RS" dirty="0" smtClean="0"/>
              <a:t>здравствене</a:t>
            </a:r>
            <a:r>
              <a:rPr lang="vi-VN" dirty="0" smtClean="0"/>
              <a:t> </a:t>
            </a:r>
            <a:r>
              <a:rPr lang="sr-Cyrl-RS" dirty="0" smtClean="0"/>
              <a:t>заштите</a:t>
            </a:r>
            <a:r>
              <a:rPr lang="vi-VN" dirty="0" smtClean="0"/>
              <a:t> </a:t>
            </a:r>
          </a:p>
          <a:p>
            <a:r>
              <a:rPr lang="sr-Cyrl-RS" dirty="0" smtClean="0"/>
              <a:t>Стручни</a:t>
            </a:r>
            <a:r>
              <a:rPr lang="en-US" dirty="0" smtClean="0"/>
              <a:t> </a:t>
            </a:r>
            <a:r>
              <a:rPr lang="sr-Cyrl-RS" dirty="0" smtClean="0"/>
              <a:t>органи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здравственој</a:t>
            </a:r>
            <a:r>
              <a:rPr lang="en-US" dirty="0" smtClean="0"/>
              <a:t> </a:t>
            </a:r>
            <a:r>
              <a:rPr lang="sr-Cyrl-RS" dirty="0" smtClean="0"/>
              <a:t>установи</a:t>
            </a:r>
            <a:r>
              <a:rPr lang="en-US" dirty="0" smtClean="0"/>
              <a:t> </a:t>
            </a:r>
            <a:r>
              <a:rPr lang="sr-Cyrl-RS" dirty="0" smtClean="0"/>
              <a:t>именују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период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четири</a:t>
            </a:r>
            <a:r>
              <a:rPr lang="en-US" dirty="0" smtClean="0"/>
              <a:t> </a:t>
            </a:r>
            <a:r>
              <a:rPr lang="sr-Cyrl-RS" dirty="0" smtClean="0"/>
              <a:t>године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00"/>
    </mc:Choice>
    <mc:Fallback xmlns="">
      <p:transition spd="slow" advTm="154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39000" cy="94872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ЗДРАВСТВЕНИ</a:t>
            </a:r>
            <a:r>
              <a:rPr lang="pl-PL" sz="2800" dirty="0" smtClean="0"/>
              <a:t> </a:t>
            </a:r>
            <a:r>
              <a:rPr lang="sr-Cyrl-RS" sz="2800" dirty="0" smtClean="0"/>
              <a:t>РАДНИЦИ</a:t>
            </a:r>
            <a:r>
              <a:rPr lang="pl-PL" sz="2800" dirty="0" smtClean="0"/>
              <a:t> </a:t>
            </a:r>
            <a:r>
              <a:rPr lang="sr-Cyrl-RS" sz="2800" dirty="0" smtClean="0"/>
              <a:t>И</a:t>
            </a:r>
            <a:r>
              <a:rPr lang="pl-PL" sz="2800" dirty="0" smtClean="0"/>
              <a:t> </a:t>
            </a:r>
            <a:r>
              <a:rPr lang="sr-Cyrl-RS" sz="2800" dirty="0" smtClean="0"/>
              <a:t>ЗДРАВСТВЕНИ</a:t>
            </a:r>
            <a:r>
              <a:rPr lang="pl-PL" sz="2800" dirty="0" smtClean="0"/>
              <a:t> </a:t>
            </a:r>
            <a:r>
              <a:rPr lang="sr-Cyrl-RS" sz="2800" dirty="0" smtClean="0"/>
              <a:t>САРАДНИЦИ</a:t>
            </a:r>
            <a:r>
              <a:rPr lang="pl-PL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7560840" cy="504296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Здравствени</a:t>
            </a:r>
            <a:r>
              <a:rPr lang="pl-PL" sz="2200" dirty="0" smtClean="0"/>
              <a:t> </a:t>
            </a:r>
            <a:r>
              <a:rPr lang="sr-Cyrl-RS" sz="2200" dirty="0" smtClean="0"/>
              <a:t>радник</a:t>
            </a:r>
            <a:r>
              <a:rPr lang="pl-PL" sz="2200" dirty="0" smtClean="0"/>
              <a:t>, </a:t>
            </a:r>
            <a:r>
              <a:rPr lang="sr-Cyrl-RS" sz="2200" dirty="0" smtClean="0"/>
              <a:t>у</a:t>
            </a:r>
            <a:r>
              <a:rPr lang="pl-PL" sz="2200" dirty="0" smtClean="0"/>
              <a:t> </a:t>
            </a:r>
            <a:r>
              <a:rPr lang="sr-Cyrl-RS" sz="2200" dirty="0" smtClean="0"/>
              <a:t>зависности</a:t>
            </a:r>
            <a:r>
              <a:rPr lang="pl-PL" sz="2200" dirty="0" smtClean="0"/>
              <a:t> </a:t>
            </a:r>
            <a:r>
              <a:rPr lang="sr-Cyrl-RS" sz="2200" dirty="0" smtClean="0"/>
              <a:t>од</a:t>
            </a:r>
            <a:r>
              <a:rPr lang="pl-PL" sz="2200" dirty="0" smtClean="0"/>
              <a:t> </a:t>
            </a:r>
            <a:r>
              <a:rPr lang="sr-Cyrl-RS" sz="2200" dirty="0" smtClean="0"/>
              <a:t>нивоа</a:t>
            </a:r>
            <a:r>
              <a:rPr lang="pl-PL" sz="2200" dirty="0" smtClean="0"/>
              <a:t> </a:t>
            </a:r>
            <a:r>
              <a:rPr lang="sr-Cyrl-RS" sz="2200" dirty="0" smtClean="0"/>
              <a:t>образовања</a:t>
            </a:r>
            <a:r>
              <a:rPr lang="pl-PL" sz="2200" dirty="0" smtClean="0"/>
              <a:t> </a:t>
            </a:r>
            <a:r>
              <a:rPr lang="sr-Cyrl-RS" sz="2200" dirty="0" smtClean="0"/>
              <a:t>је</a:t>
            </a:r>
            <a:r>
              <a:rPr lang="pl-PL" sz="2200" dirty="0" smtClean="0"/>
              <a:t>: </a:t>
            </a:r>
          </a:p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1) </a:t>
            </a:r>
            <a:r>
              <a:rPr lang="sr-Cyrl-RS" sz="2200" dirty="0" smtClean="0"/>
              <a:t>доктор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медицине</a:t>
            </a:r>
            <a:r>
              <a:rPr lang="en-US" sz="2200" dirty="0" smtClean="0"/>
              <a:t>, </a:t>
            </a:r>
            <a:r>
              <a:rPr lang="sr-Cyrl-RS" sz="2200" dirty="0" smtClean="0"/>
              <a:t>доктор</a:t>
            </a:r>
            <a:r>
              <a:rPr lang="en-US" sz="2200" dirty="0" smtClean="0"/>
              <a:t> </a:t>
            </a:r>
            <a:r>
              <a:rPr lang="sr-Cyrl-RS" sz="2200" dirty="0" smtClean="0"/>
              <a:t>денталне</a:t>
            </a:r>
            <a:r>
              <a:rPr lang="en-US" sz="2200" dirty="0" smtClean="0"/>
              <a:t> </a:t>
            </a:r>
            <a:r>
              <a:rPr lang="sr-Cyrl-RS" sz="2200" dirty="0" smtClean="0"/>
              <a:t>медицине</a:t>
            </a:r>
            <a:r>
              <a:rPr lang="en-US" sz="2200" dirty="0" smtClean="0"/>
              <a:t>, </a:t>
            </a:r>
            <a:r>
              <a:rPr lang="sr-Cyrl-RS" sz="2200" dirty="0" smtClean="0"/>
              <a:t>магистар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фармације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магистар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фармације</a:t>
            </a:r>
            <a:r>
              <a:rPr lang="en-US" sz="2200" dirty="0" smtClean="0"/>
              <a:t>-</a:t>
            </a:r>
            <a:r>
              <a:rPr lang="sr-Cyrl-RS" sz="2200" dirty="0" smtClean="0"/>
              <a:t>медицински</a:t>
            </a:r>
            <a:r>
              <a:rPr lang="en-US" sz="2200" dirty="0" smtClean="0"/>
              <a:t> </a:t>
            </a:r>
            <a:r>
              <a:rPr lang="sr-Cyrl-RS" sz="2200" dirty="0" smtClean="0"/>
              <a:t>биохемичар</a:t>
            </a:r>
            <a:r>
              <a:rPr lang="en-US" sz="2200" dirty="0" smtClean="0"/>
              <a:t> -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завршеним</a:t>
            </a:r>
            <a:r>
              <a:rPr lang="en-US" sz="2200" dirty="0" smtClean="0"/>
              <a:t> </a:t>
            </a:r>
            <a:r>
              <a:rPr lang="sr-Cyrl-RS" sz="2200" dirty="0" smtClean="0"/>
              <a:t>одговарајућим</a:t>
            </a:r>
            <a:r>
              <a:rPr lang="en-US" sz="2200" dirty="0" smtClean="0"/>
              <a:t> </a:t>
            </a:r>
            <a:r>
              <a:rPr lang="sr-Cyrl-RS" sz="2200" dirty="0" smtClean="0"/>
              <a:t>интегрисаним</a:t>
            </a:r>
            <a:r>
              <a:rPr lang="en-US" sz="2200" dirty="0" smtClean="0"/>
              <a:t> </a:t>
            </a:r>
            <a:r>
              <a:rPr lang="sr-Cyrl-RS" sz="2200" dirty="0" smtClean="0"/>
              <a:t>академским</a:t>
            </a:r>
            <a:r>
              <a:rPr lang="en-US" sz="2200" dirty="0" smtClean="0"/>
              <a:t> </a:t>
            </a:r>
            <a:r>
              <a:rPr lang="sr-Cyrl-RS" sz="2200" dirty="0" smtClean="0"/>
              <a:t>студијама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струке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2) </a:t>
            </a:r>
            <a:r>
              <a:rPr lang="sr-Cyrl-RS" sz="2200" dirty="0" smtClean="0"/>
              <a:t>медицинска</a:t>
            </a:r>
            <a:r>
              <a:rPr lang="en-US" sz="2200" dirty="0" smtClean="0"/>
              <a:t> </a:t>
            </a:r>
            <a:r>
              <a:rPr lang="sr-Cyrl-RS" sz="2200" dirty="0" smtClean="0"/>
              <a:t>сестра</a:t>
            </a:r>
            <a:r>
              <a:rPr lang="en-US" sz="2200" dirty="0" smtClean="0"/>
              <a:t>, </a:t>
            </a:r>
            <a:r>
              <a:rPr lang="sr-Cyrl-RS" sz="2200" dirty="0" smtClean="0"/>
              <a:t>здравствени</a:t>
            </a:r>
            <a:r>
              <a:rPr lang="en-US" sz="2200" dirty="0" smtClean="0"/>
              <a:t> </a:t>
            </a:r>
            <a:r>
              <a:rPr lang="sr-Cyrl-RS" sz="2200" dirty="0" smtClean="0"/>
              <a:t>техничар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друго</a:t>
            </a:r>
            <a:r>
              <a:rPr lang="en-US" sz="2200" dirty="0" smtClean="0"/>
              <a:t> </a:t>
            </a:r>
            <a:r>
              <a:rPr lang="sr-Cyrl-RS" sz="2200" dirty="0" smtClean="0"/>
              <a:t>лице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завршеном</a:t>
            </a:r>
            <a:r>
              <a:rPr lang="en-US" sz="2200" dirty="0" smtClean="0"/>
              <a:t> </a:t>
            </a:r>
            <a:r>
              <a:rPr lang="sr-Cyrl-RS" sz="2200" dirty="0" smtClean="0"/>
              <a:t>одговарајућом</a:t>
            </a:r>
            <a:r>
              <a:rPr lang="en-US" sz="2200" dirty="0" smtClean="0"/>
              <a:t> </a:t>
            </a:r>
            <a:r>
              <a:rPr lang="sr-Cyrl-RS" sz="2200" dirty="0" smtClean="0"/>
              <a:t>високом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средњом</a:t>
            </a:r>
            <a:r>
              <a:rPr lang="en-US" sz="2200" dirty="0" smtClean="0"/>
              <a:t> </a:t>
            </a:r>
            <a:r>
              <a:rPr lang="sr-Cyrl-RS" sz="2200" dirty="0" smtClean="0"/>
              <a:t>школом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струке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законом</a:t>
            </a:r>
            <a:r>
              <a:rPr lang="en-US" sz="2200" dirty="0" smtClean="0"/>
              <a:t> </a:t>
            </a:r>
            <a:endParaRPr lang="sr-Cyrl-RS" sz="2200" dirty="0" smtClean="0"/>
          </a:p>
          <a:p>
            <a:pPr>
              <a:buFont typeface="Wingdings" pitchFamily="2" charset="2"/>
              <a:buChar char="ü"/>
            </a:pP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радници</a:t>
            </a:r>
            <a:r>
              <a:rPr lang="vi-VN" sz="2200" dirty="0" smtClean="0"/>
              <a:t> </a:t>
            </a:r>
            <a:r>
              <a:rPr lang="sr-Cyrl-RS" sz="2200" dirty="0" smtClean="0"/>
              <a:t>морају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одређене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послове</a:t>
            </a:r>
            <a:r>
              <a:rPr lang="vi-VN" sz="2200" dirty="0" smtClean="0"/>
              <a:t> </a:t>
            </a:r>
            <a:r>
              <a:rPr lang="sr-Cyrl-RS" sz="2200" dirty="0" smtClean="0"/>
              <a:t>имати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одговарајућу</a:t>
            </a:r>
            <a:r>
              <a:rPr lang="vi-VN" sz="2200" dirty="0" smtClean="0"/>
              <a:t> </a:t>
            </a:r>
            <a:r>
              <a:rPr lang="sr-Cyrl-RS" sz="2200" dirty="0" smtClean="0"/>
              <a:t>специјализацију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ужу</a:t>
            </a:r>
            <a:r>
              <a:rPr lang="vi-VN" sz="2200" dirty="0" smtClean="0"/>
              <a:t> </a:t>
            </a:r>
            <a:r>
              <a:rPr lang="sr-Cyrl-RS" sz="2200" dirty="0" smtClean="0"/>
              <a:t>специјализацију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одредбама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закона</a:t>
            </a:r>
            <a:r>
              <a:rPr lang="vi-VN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815"/>
    </mc:Choice>
    <mc:Fallback xmlns="">
      <p:transition spd="slow" advTm="42815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239000" cy="948720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/>
              <a:t>ЗДРАВСТВЕНИ</a:t>
            </a:r>
            <a:r>
              <a:rPr lang="pl-PL" sz="2800" dirty="0" smtClean="0"/>
              <a:t> </a:t>
            </a:r>
            <a:r>
              <a:rPr lang="sr-Cyrl-RS" sz="2800" dirty="0" smtClean="0"/>
              <a:t>РАДНИЦИ</a:t>
            </a:r>
            <a:r>
              <a:rPr lang="pl-PL" sz="2800" dirty="0" smtClean="0"/>
              <a:t> </a:t>
            </a:r>
            <a:r>
              <a:rPr lang="sr-Cyrl-RS" sz="2800" dirty="0" smtClean="0"/>
              <a:t>И</a:t>
            </a:r>
            <a:r>
              <a:rPr lang="pl-PL" sz="2800" dirty="0" smtClean="0"/>
              <a:t> </a:t>
            </a:r>
            <a:r>
              <a:rPr lang="sr-Cyrl-RS" sz="2800" dirty="0" smtClean="0"/>
              <a:t>ЗДРАВСТВЕНИ</a:t>
            </a:r>
            <a:r>
              <a:rPr lang="pl-PL" sz="2800" dirty="0" smtClean="0"/>
              <a:t> </a:t>
            </a:r>
            <a:r>
              <a:rPr lang="sr-Cyrl-RS" sz="2800" dirty="0" smtClean="0"/>
              <a:t>САРАДНИЦИ</a:t>
            </a:r>
            <a:r>
              <a:rPr lang="pl-PL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71184" cy="504296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сарадник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лице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нема</a:t>
            </a:r>
            <a:r>
              <a:rPr lang="vi-VN" sz="2200" dirty="0" smtClean="0"/>
              <a:t> </a:t>
            </a:r>
            <a:r>
              <a:rPr lang="sr-Cyrl-RS" sz="2200" dirty="0" smtClean="0"/>
              <a:t>стечено</a:t>
            </a:r>
            <a:r>
              <a:rPr lang="vi-VN" sz="2200" dirty="0" smtClean="0"/>
              <a:t> </a:t>
            </a:r>
            <a:r>
              <a:rPr lang="sr-Cyrl-RS" sz="2200" dirty="0" smtClean="0"/>
              <a:t>средње</a:t>
            </a:r>
            <a:r>
              <a:rPr lang="vi-VN" sz="2200" dirty="0" smtClean="0"/>
              <a:t> </a:t>
            </a:r>
            <a:r>
              <a:rPr lang="sr-Cyrl-RS" sz="2200" dirty="0" smtClean="0"/>
              <a:t>образовање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струке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високо</a:t>
            </a:r>
            <a:r>
              <a:rPr lang="vi-VN" sz="2200" dirty="0" smtClean="0"/>
              <a:t> </a:t>
            </a:r>
            <a:r>
              <a:rPr lang="sr-Cyrl-RS" sz="2200" dirty="0" smtClean="0"/>
              <a:t>образовање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струке</a:t>
            </a:r>
            <a:r>
              <a:rPr lang="vi-VN" sz="2200" dirty="0" smtClean="0"/>
              <a:t>, </a:t>
            </a:r>
            <a:r>
              <a:rPr lang="sr-Cyrl-RS" sz="2200" dirty="0" smtClean="0"/>
              <a:t>а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учествује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обављању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одређених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(</a:t>
            </a:r>
            <a:r>
              <a:rPr lang="sr-Cyrl-RS" sz="2200" dirty="0" smtClean="0"/>
              <a:t>превенције</a:t>
            </a:r>
            <a:r>
              <a:rPr lang="vi-VN" sz="2200" dirty="0" smtClean="0"/>
              <a:t>, </a:t>
            </a:r>
            <a:r>
              <a:rPr lang="sr-Cyrl-RS" sz="2200" dirty="0" smtClean="0"/>
              <a:t>дијагностике</a:t>
            </a:r>
            <a:r>
              <a:rPr lang="vi-VN" sz="2200" dirty="0" smtClean="0"/>
              <a:t>, </a:t>
            </a:r>
            <a:r>
              <a:rPr lang="sr-Cyrl-RS" sz="2200" dirty="0" smtClean="0"/>
              <a:t>терапије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рехабилитације</a:t>
            </a:r>
            <a:r>
              <a:rPr lang="vi-VN" sz="2200" dirty="0" smtClean="0"/>
              <a:t>)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установи</a:t>
            </a:r>
            <a:r>
              <a:rPr lang="vi-VN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vi-VN" sz="2200" dirty="0" smtClean="0"/>
              <a:t> </a:t>
            </a:r>
            <a:r>
              <a:rPr lang="sr-Cyrl-RS" sz="2200" dirty="0" smtClean="0"/>
              <a:t>приватној</a:t>
            </a:r>
            <a:r>
              <a:rPr lang="vi-VN" sz="2200" dirty="0" smtClean="0"/>
              <a:t> </a:t>
            </a:r>
            <a:r>
              <a:rPr lang="sr-Cyrl-RS" sz="2200" dirty="0" smtClean="0"/>
              <a:t>пракси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обављање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одређених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здравствени</a:t>
            </a:r>
            <a:r>
              <a:rPr lang="vi-VN" sz="2200" dirty="0" smtClean="0"/>
              <a:t> </a:t>
            </a:r>
            <a:r>
              <a:rPr lang="sr-Cyrl-RS" sz="2200" dirty="0" smtClean="0"/>
              <a:t>сарадници</a:t>
            </a:r>
            <a:r>
              <a:rPr lang="vi-VN" sz="2200" dirty="0" smtClean="0"/>
              <a:t> </a:t>
            </a:r>
            <a:r>
              <a:rPr lang="sr-Cyrl-RS" sz="2200" dirty="0" smtClean="0"/>
              <a:t>морају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одређене</a:t>
            </a:r>
            <a:r>
              <a:rPr lang="vi-VN" sz="2200" dirty="0" smtClean="0"/>
              <a:t> </a:t>
            </a:r>
            <a:r>
              <a:rPr lang="sr-Cyrl-RS" sz="2200" dirty="0" smtClean="0"/>
              <a:t>послове</a:t>
            </a:r>
            <a:r>
              <a:rPr lang="vi-VN" sz="2200" dirty="0" smtClean="0"/>
              <a:t> </a:t>
            </a:r>
            <a:r>
              <a:rPr lang="sr-Cyrl-RS" sz="2200" dirty="0" smtClean="0"/>
              <a:t>имати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одговарајућу</a:t>
            </a:r>
            <a:r>
              <a:rPr lang="vi-VN" sz="2200" dirty="0" smtClean="0"/>
              <a:t> </a:t>
            </a:r>
            <a:r>
              <a:rPr lang="sr-Cyrl-RS" sz="2200" dirty="0" smtClean="0"/>
              <a:t>специјализацију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складу</a:t>
            </a:r>
            <a:r>
              <a:rPr lang="vi-VN" sz="2200" dirty="0" smtClean="0"/>
              <a:t> </a:t>
            </a:r>
            <a:r>
              <a:rPr lang="sr-Cyrl-RS" sz="2200" dirty="0" smtClean="0"/>
              <a:t>са</a:t>
            </a:r>
            <a:r>
              <a:rPr lang="vi-VN" sz="2200" dirty="0" smtClean="0"/>
              <a:t> </a:t>
            </a:r>
            <a:r>
              <a:rPr lang="sr-Cyrl-RS" sz="2200" dirty="0" smtClean="0"/>
              <a:t>одредбама</a:t>
            </a:r>
            <a:r>
              <a:rPr lang="vi-VN" sz="2200" dirty="0" smtClean="0"/>
              <a:t> </a:t>
            </a:r>
            <a:r>
              <a:rPr lang="sr-Cyrl-RS" sz="2200" dirty="0" smtClean="0"/>
              <a:t>закона</a:t>
            </a:r>
            <a:r>
              <a:rPr lang="vi-VN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16"/>
    </mc:Choice>
    <mc:Fallback xmlns="">
      <p:transition spd="slow" advTm="45116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6336704"/>
          </a:xfrm>
        </p:spPr>
        <p:txBody>
          <a:bodyPr>
            <a:normAutofit fontScale="70000" lnSpcReduction="20000"/>
          </a:bodyPr>
          <a:lstStyle/>
          <a:p>
            <a:r>
              <a:rPr lang="sr-Cyrl-RS" dirty="0" smtClean="0"/>
              <a:t>Чланство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комори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 </a:t>
            </a:r>
            <a:r>
              <a:rPr lang="sr-Cyrl-RS" dirty="0" smtClean="0"/>
              <a:t>обавезно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раднике</a:t>
            </a:r>
            <a:r>
              <a:rPr lang="en-US" dirty="0" smtClean="0"/>
              <a:t>, </a:t>
            </a:r>
            <a:r>
              <a:rPr lang="sr-Cyrl-RS" dirty="0" smtClean="0"/>
              <a:t>који</a:t>
            </a:r>
            <a:r>
              <a:rPr lang="en-US" dirty="0" smtClean="0"/>
              <a:t> </a:t>
            </a:r>
            <a:r>
              <a:rPr lang="sr-Cyrl-RS" dirty="0" smtClean="0"/>
              <a:t>као</a:t>
            </a:r>
            <a:r>
              <a:rPr lang="en-US" dirty="0" smtClean="0"/>
              <a:t> </a:t>
            </a:r>
            <a:r>
              <a:rPr lang="sr-Cyrl-RS" dirty="0" smtClean="0"/>
              <a:t>професију</a:t>
            </a:r>
            <a:r>
              <a:rPr lang="en-US" dirty="0" smtClean="0"/>
              <a:t> </a:t>
            </a:r>
            <a:r>
              <a:rPr lang="sr-Cyrl-RS" dirty="0" smtClean="0"/>
              <a:t>обављају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делатност</a:t>
            </a:r>
            <a:r>
              <a:rPr lang="en-US" dirty="0" smtClean="0"/>
              <a:t>. </a:t>
            </a:r>
          </a:p>
          <a:p>
            <a:r>
              <a:rPr lang="sr-Cyrl-RS" dirty="0" smtClean="0"/>
              <a:t>Здравствени</a:t>
            </a:r>
            <a:r>
              <a:rPr lang="en-US" dirty="0" smtClean="0"/>
              <a:t> </a:t>
            </a:r>
            <a:r>
              <a:rPr lang="sr-Cyrl-RS" dirty="0" smtClean="0"/>
              <a:t>радник</a:t>
            </a:r>
            <a:r>
              <a:rPr lang="en-US" dirty="0" smtClean="0"/>
              <a:t> </a:t>
            </a:r>
            <a:r>
              <a:rPr lang="sr-Cyrl-RS" dirty="0" smtClean="0"/>
              <a:t>може</a:t>
            </a:r>
            <a:r>
              <a:rPr lang="en-US" dirty="0" smtClean="0"/>
              <a:t> </a:t>
            </a:r>
            <a:r>
              <a:rPr lang="sr-Cyrl-RS" dirty="0" smtClean="0"/>
              <a:t>обављати</a:t>
            </a:r>
            <a:r>
              <a:rPr lang="en-US" dirty="0" smtClean="0"/>
              <a:t> </a:t>
            </a:r>
            <a:r>
              <a:rPr lang="sr-Cyrl-RS" dirty="0" smtClean="0"/>
              <a:t>здравствену</a:t>
            </a:r>
            <a:r>
              <a:rPr lang="en-US" dirty="0" smtClean="0"/>
              <a:t> </a:t>
            </a:r>
            <a:r>
              <a:rPr lang="sr-Cyrl-RS" dirty="0" smtClean="0"/>
              <a:t>делатност</a:t>
            </a:r>
            <a:r>
              <a:rPr lang="en-US" dirty="0" smtClean="0"/>
              <a:t>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здравственој</a:t>
            </a:r>
            <a:r>
              <a:rPr lang="en-US" dirty="0" smtClean="0"/>
              <a:t> </a:t>
            </a:r>
            <a:r>
              <a:rPr lang="sr-Cyrl-RS" dirty="0" smtClean="0"/>
              <a:t>установи</a:t>
            </a:r>
            <a:r>
              <a:rPr lang="en-US" dirty="0" smtClean="0"/>
              <a:t>, </a:t>
            </a:r>
            <a:r>
              <a:rPr lang="sr-Cyrl-RS" dirty="0" smtClean="0"/>
              <a:t>односно</a:t>
            </a:r>
            <a:r>
              <a:rPr lang="en-US" dirty="0" smtClean="0"/>
              <a:t> </a:t>
            </a:r>
            <a:r>
              <a:rPr lang="sr-Cyrl-RS" dirty="0" smtClean="0"/>
              <a:t>приватној</a:t>
            </a:r>
            <a:r>
              <a:rPr lang="en-US" dirty="0" smtClean="0"/>
              <a:t> </a:t>
            </a:r>
            <a:r>
              <a:rPr lang="sr-Cyrl-RS" dirty="0" smtClean="0"/>
              <a:t>пракси</a:t>
            </a:r>
            <a:r>
              <a:rPr lang="en-US" dirty="0" smtClean="0"/>
              <a:t> </a:t>
            </a:r>
            <a:r>
              <a:rPr lang="sr-Cyrl-RS" dirty="0" smtClean="0"/>
              <a:t>ако</a:t>
            </a:r>
            <a:r>
              <a:rPr lang="en-US" dirty="0" smtClean="0"/>
              <a:t> </a:t>
            </a:r>
            <a:r>
              <a:rPr lang="sr-Cyrl-RS" dirty="0" smtClean="0"/>
              <a:t>је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it-IT" dirty="0" smtClean="0"/>
              <a:t>1) </a:t>
            </a:r>
            <a:r>
              <a:rPr lang="sr-Cyrl-RS" dirty="0" smtClean="0"/>
              <a:t>обавио</a:t>
            </a:r>
            <a:r>
              <a:rPr lang="it-IT" dirty="0" smtClean="0"/>
              <a:t> </a:t>
            </a:r>
            <a:r>
              <a:rPr lang="sr-Cyrl-RS" dirty="0" smtClean="0"/>
              <a:t>приправнички</a:t>
            </a:r>
            <a:r>
              <a:rPr lang="it-IT" dirty="0" smtClean="0"/>
              <a:t> </a:t>
            </a:r>
            <a:r>
              <a:rPr lang="sr-Cyrl-RS" dirty="0" smtClean="0"/>
              <a:t>стаж</a:t>
            </a:r>
            <a:r>
              <a:rPr lang="it-IT" dirty="0" smtClean="0"/>
              <a:t> </a:t>
            </a:r>
            <a:r>
              <a:rPr lang="sr-Cyrl-RS" dirty="0" smtClean="0"/>
              <a:t>и</a:t>
            </a:r>
            <a:r>
              <a:rPr lang="it-IT" dirty="0" smtClean="0"/>
              <a:t> </a:t>
            </a:r>
            <a:r>
              <a:rPr lang="sr-Cyrl-RS" dirty="0" smtClean="0"/>
              <a:t>положио</a:t>
            </a:r>
            <a:r>
              <a:rPr lang="it-IT" dirty="0" smtClean="0"/>
              <a:t> </a:t>
            </a:r>
            <a:r>
              <a:rPr lang="sr-Cyrl-RS" dirty="0" smtClean="0"/>
              <a:t>стручни</a:t>
            </a:r>
            <a:r>
              <a:rPr lang="it-IT" dirty="0" smtClean="0"/>
              <a:t> </a:t>
            </a:r>
            <a:r>
              <a:rPr lang="sr-Cyrl-RS" dirty="0" smtClean="0"/>
              <a:t>испит</a:t>
            </a:r>
            <a:r>
              <a:rPr lang="it-IT" dirty="0" smtClean="0"/>
              <a:t> </a:t>
            </a:r>
          </a:p>
          <a:p>
            <a:pPr>
              <a:buNone/>
            </a:pPr>
            <a:r>
              <a:rPr lang="sr-Cyrl-RS" dirty="0" smtClean="0"/>
              <a:t>	</a:t>
            </a:r>
            <a:r>
              <a:rPr lang="pl-PL" dirty="0" smtClean="0"/>
              <a:t>2) </a:t>
            </a:r>
            <a:r>
              <a:rPr lang="sr-Cyrl-RS" dirty="0" smtClean="0"/>
              <a:t>добио</a:t>
            </a:r>
            <a:r>
              <a:rPr lang="pl-PL" dirty="0" smtClean="0"/>
              <a:t>, </a:t>
            </a:r>
            <a:r>
              <a:rPr lang="sr-Cyrl-RS" dirty="0" smtClean="0"/>
              <a:t>односно</a:t>
            </a:r>
            <a:r>
              <a:rPr lang="pl-PL" dirty="0" smtClean="0"/>
              <a:t> </a:t>
            </a:r>
            <a:r>
              <a:rPr lang="sr-Cyrl-RS" dirty="0" smtClean="0"/>
              <a:t>обновио</a:t>
            </a:r>
            <a:r>
              <a:rPr lang="pl-PL" dirty="0" smtClean="0"/>
              <a:t> </a:t>
            </a:r>
            <a:r>
              <a:rPr lang="sr-Cyrl-RS" dirty="0" smtClean="0"/>
              <a:t>лиценцу</a:t>
            </a:r>
            <a:r>
              <a:rPr lang="pl-PL" dirty="0" smtClean="0"/>
              <a:t> </a:t>
            </a:r>
          </a:p>
          <a:p>
            <a:r>
              <a:rPr lang="sr-Cyrl-RS" dirty="0" smtClean="0"/>
              <a:t>Под</a:t>
            </a:r>
            <a:r>
              <a:rPr lang="en-US" dirty="0" smtClean="0"/>
              <a:t> </a:t>
            </a:r>
            <a:r>
              <a:rPr lang="sr-Cyrl-RS" dirty="0" smtClean="0"/>
              <a:t>обављањем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делатности</a:t>
            </a:r>
            <a:r>
              <a:rPr lang="en-US" dirty="0" smtClean="0"/>
              <a:t>, </a:t>
            </a:r>
            <a:r>
              <a:rPr lang="sr-Cyrl-RS" dirty="0" smtClean="0"/>
              <a:t>у</a:t>
            </a:r>
            <a:r>
              <a:rPr lang="en-US" dirty="0" smtClean="0"/>
              <a:t> </a:t>
            </a:r>
            <a:r>
              <a:rPr lang="sr-Cyrl-RS" dirty="0" smtClean="0"/>
              <a:t>смислу</a:t>
            </a:r>
            <a:r>
              <a:rPr lang="en-US" dirty="0" smtClean="0"/>
              <a:t> </a:t>
            </a:r>
            <a:r>
              <a:rPr lang="sr-Cyrl-RS" dirty="0" smtClean="0"/>
              <a:t>овог</a:t>
            </a:r>
            <a:r>
              <a:rPr lang="en-US" dirty="0" smtClean="0"/>
              <a:t> </a:t>
            </a:r>
            <a:r>
              <a:rPr lang="sr-Cyrl-RS" dirty="0" smtClean="0"/>
              <a:t>закона</a:t>
            </a:r>
            <a:r>
              <a:rPr lang="en-US" dirty="0" smtClean="0"/>
              <a:t>, </a:t>
            </a:r>
            <a:r>
              <a:rPr lang="sr-Cyrl-RS" dirty="0" smtClean="0"/>
              <a:t>подразумева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самостално</a:t>
            </a:r>
            <a:r>
              <a:rPr lang="en-US" dirty="0" smtClean="0"/>
              <a:t> </a:t>
            </a:r>
            <a:r>
              <a:rPr lang="sr-Cyrl-RS" dirty="0" smtClean="0"/>
              <a:t>пружање</a:t>
            </a:r>
            <a:r>
              <a:rPr lang="en-US" dirty="0" smtClean="0"/>
              <a:t> </a:t>
            </a:r>
            <a:r>
              <a:rPr lang="sr-Cyrl-RS" dirty="0" smtClean="0"/>
              <a:t>здравствене</a:t>
            </a:r>
            <a:r>
              <a:rPr lang="en-US" dirty="0" smtClean="0"/>
              <a:t> </a:t>
            </a:r>
            <a:r>
              <a:rPr lang="sr-Cyrl-RS" dirty="0" smtClean="0"/>
              <a:t>заштите</a:t>
            </a:r>
            <a:r>
              <a:rPr lang="en-US" dirty="0" smtClean="0"/>
              <a:t>, </a:t>
            </a:r>
            <a:r>
              <a:rPr lang="sr-Cyrl-RS" dirty="0" smtClean="0"/>
              <a:t>без</a:t>
            </a:r>
            <a:r>
              <a:rPr lang="en-US" dirty="0" smtClean="0"/>
              <a:t> </a:t>
            </a:r>
            <a:r>
              <a:rPr lang="sr-Cyrl-RS" dirty="0" smtClean="0"/>
              <a:t>непосредног</a:t>
            </a:r>
            <a:r>
              <a:rPr lang="en-US" dirty="0" smtClean="0"/>
              <a:t> </a:t>
            </a:r>
            <a:r>
              <a:rPr lang="sr-Cyrl-RS" dirty="0" smtClean="0"/>
              <a:t>надзора</a:t>
            </a:r>
            <a:r>
              <a:rPr lang="en-US" dirty="0" smtClean="0"/>
              <a:t> </a:t>
            </a:r>
            <a:r>
              <a:rPr lang="sr-Cyrl-RS" dirty="0" smtClean="0"/>
              <a:t>другог</a:t>
            </a:r>
            <a:r>
              <a:rPr lang="en-US" dirty="0" smtClean="0"/>
              <a:t> </a:t>
            </a:r>
            <a:r>
              <a:rPr lang="sr-Cyrl-RS" dirty="0" smtClean="0"/>
              <a:t>здравственог</a:t>
            </a:r>
            <a:r>
              <a:rPr lang="en-US" dirty="0" smtClean="0"/>
              <a:t> </a:t>
            </a:r>
            <a:r>
              <a:rPr lang="sr-Cyrl-RS" dirty="0" smtClean="0"/>
              <a:t>радника</a:t>
            </a:r>
            <a:r>
              <a:rPr lang="en-US" dirty="0" smtClean="0"/>
              <a:t>. </a:t>
            </a:r>
          </a:p>
          <a:p>
            <a:r>
              <a:rPr lang="sr-Cyrl-RS" dirty="0" smtClean="0"/>
              <a:t>Страни</a:t>
            </a:r>
            <a:r>
              <a:rPr lang="vi-VN" dirty="0" smtClean="0"/>
              <a:t> </a:t>
            </a:r>
            <a:r>
              <a:rPr lang="sr-Cyrl-RS" dirty="0" smtClean="0"/>
              <a:t>држављанин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обавља</a:t>
            </a:r>
            <a:r>
              <a:rPr lang="vi-VN" dirty="0" smtClean="0"/>
              <a:t> </a:t>
            </a:r>
            <a:r>
              <a:rPr lang="sr-Cyrl-RS" dirty="0" smtClean="0"/>
              <a:t>здравствену</a:t>
            </a:r>
            <a:r>
              <a:rPr lang="vi-VN" dirty="0" smtClean="0"/>
              <a:t> </a:t>
            </a:r>
            <a:r>
              <a:rPr lang="sr-Cyrl-RS" dirty="0" smtClean="0"/>
              <a:t>делатност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Републици</a:t>
            </a:r>
            <a:r>
              <a:rPr lang="vi-VN" dirty="0" smtClean="0"/>
              <a:t> </a:t>
            </a:r>
            <a:r>
              <a:rPr lang="sr-Cyrl-RS" dirty="0" smtClean="0"/>
              <a:t>Србији</a:t>
            </a:r>
            <a:r>
              <a:rPr lang="vi-VN" dirty="0" smtClean="0"/>
              <a:t>, </a:t>
            </a:r>
            <a:r>
              <a:rPr lang="sr-Cyrl-RS" dirty="0" smtClean="0"/>
              <a:t>мора</a:t>
            </a:r>
            <a:r>
              <a:rPr lang="vi-VN" dirty="0" smtClean="0"/>
              <a:t>, </a:t>
            </a:r>
            <a:r>
              <a:rPr lang="sr-Cyrl-RS" dirty="0" smtClean="0"/>
              <a:t>поред</a:t>
            </a:r>
            <a:r>
              <a:rPr lang="vi-VN" dirty="0" smtClean="0"/>
              <a:t> </a:t>
            </a:r>
            <a:r>
              <a:rPr lang="sr-Cyrl-RS" dirty="0" smtClean="0"/>
              <a:t>наведених услова</a:t>
            </a:r>
            <a:r>
              <a:rPr lang="vi-VN" dirty="0" smtClean="0"/>
              <a:t> </a:t>
            </a:r>
            <a:r>
              <a:rPr lang="sr-Cyrl-RS" dirty="0" smtClean="0"/>
              <a:t>знати</a:t>
            </a:r>
            <a:r>
              <a:rPr lang="vi-VN" dirty="0" smtClean="0"/>
              <a:t> </a:t>
            </a:r>
            <a:r>
              <a:rPr lang="sr-Cyrl-RS" dirty="0" smtClean="0"/>
              <a:t>српски</a:t>
            </a:r>
            <a:r>
              <a:rPr lang="vi-VN" dirty="0" smtClean="0"/>
              <a:t> </a:t>
            </a:r>
            <a:r>
              <a:rPr lang="sr-Cyrl-RS" dirty="0" smtClean="0"/>
              <a:t>језик</a:t>
            </a:r>
            <a:r>
              <a:rPr lang="vi-VN" dirty="0" smtClean="0"/>
              <a:t> </a:t>
            </a:r>
            <a:r>
              <a:rPr lang="sr-Cyrl-RS" dirty="0" smtClean="0"/>
              <a:t>најмање</a:t>
            </a:r>
            <a:r>
              <a:rPr lang="vi-VN" dirty="0" smtClean="0"/>
              <a:t> </a:t>
            </a:r>
            <a:r>
              <a:rPr lang="sr-Cyrl-RS" dirty="0" smtClean="0"/>
              <a:t>на</a:t>
            </a:r>
            <a:r>
              <a:rPr lang="vi-VN" dirty="0" smtClean="0"/>
              <a:t> </a:t>
            </a:r>
            <a:r>
              <a:rPr lang="sr-Cyrl-RS" dirty="0" smtClean="0"/>
              <a:t>нивоу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је</a:t>
            </a:r>
            <a:r>
              <a:rPr lang="vi-VN" dirty="0" smtClean="0"/>
              <a:t> </a:t>
            </a:r>
            <a:r>
              <a:rPr lang="sr-Cyrl-RS" dirty="0" smtClean="0"/>
              <a:t>потребан</a:t>
            </a:r>
            <a:r>
              <a:rPr lang="vi-VN" dirty="0" smtClean="0"/>
              <a:t> </a:t>
            </a:r>
            <a:r>
              <a:rPr lang="sr-Cyrl-RS" dirty="0" smtClean="0"/>
              <a:t>за</a:t>
            </a:r>
            <a:r>
              <a:rPr lang="vi-VN" dirty="0" smtClean="0"/>
              <a:t> </a:t>
            </a:r>
            <a:r>
              <a:rPr lang="sr-Cyrl-RS" dirty="0" smtClean="0"/>
              <a:t>несметану</a:t>
            </a:r>
            <a:r>
              <a:rPr lang="vi-VN" dirty="0" smtClean="0"/>
              <a:t> </a:t>
            </a:r>
            <a:r>
              <a:rPr lang="sr-Cyrl-RS" dirty="0" smtClean="0"/>
              <a:t>комуникацију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пацијентом</a:t>
            </a:r>
            <a:r>
              <a:rPr lang="vi-VN" dirty="0" smtClean="0"/>
              <a:t>, </a:t>
            </a:r>
            <a:r>
              <a:rPr lang="sr-Cyrl-RS" dirty="0" smtClean="0"/>
              <a:t>као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други</a:t>
            </a:r>
            <a:r>
              <a:rPr lang="vi-VN" dirty="0" smtClean="0"/>
              <a:t> </a:t>
            </a:r>
            <a:r>
              <a:rPr lang="sr-Cyrl-RS" dirty="0" smtClean="0"/>
              <a:t>језик</a:t>
            </a:r>
            <a:r>
              <a:rPr lang="vi-VN" dirty="0" smtClean="0"/>
              <a:t> </a:t>
            </a:r>
            <a:r>
              <a:rPr lang="sr-Cyrl-RS" dirty="0" smtClean="0"/>
              <a:t>који</a:t>
            </a:r>
            <a:r>
              <a:rPr lang="vi-VN" dirty="0" smtClean="0"/>
              <a:t> </a:t>
            </a:r>
            <a:r>
              <a:rPr lang="sr-Cyrl-RS" dirty="0" smtClean="0"/>
              <a:t>је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службеној</a:t>
            </a:r>
            <a:r>
              <a:rPr lang="vi-VN" dirty="0" smtClean="0"/>
              <a:t> </a:t>
            </a:r>
            <a:r>
              <a:rPr lang="sr-Cyrl-RS" dirty="0" smtClean="0"/>
              <a:t>употреби</a:t>
            </a:r>
            <a:r>
              <a:rPr lang="vi-VN" dirty="0" smtClean="0"/>
              <a:t>,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складу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прописима</a:t>
            </a:r>
            <a:r>
              <a:rPr lang="vi-VN" dirty="0" smtClean="0"/>
              <a:t> </a:t>
            </a:r>
            <a:r>
              <a:rPr lang="sr-Cyrl-RS" dirty="0" smtClean="0"/>
              <a:t>којима</a:t>
            </a:r>
            <a:r>
              <a:rPr lang="vi-VN" dirty="0" smtClean="0"/>
              <a:t> </a:t>
            </a:r>
            <a:r>
              <a:rPr lang="sr-Cyrl-RS" dirty="0" smtClean="0"/>
              <a:t>се</a:t>
            </a:r>
            <a:r>
              <a:rPr lang="vi-VN" dirty="0" smtClean="0"/>
              <a:t> </a:t>
            </a:r>
            <a:r>
              <a:rPr lang="sr-Cyrl-RS" dirty="0" smtClean="0"/>
              <a:t>уређује</a:t>
            </a:r>
            <a:r>
              <a:rPr lang="vi-VN" dirty="0" smtClean="0"/>
              <a:t> </a:t>
            </a:r>
            <a:r>
              <a:rPr lang="sr-Cyrl-RS" dirty="0" smtClean="0"/>
              <a:t>службена</a:t>
            </a:r>
            <a:r>
              <a:rPr lang="vi-VN" dirty="0" smtClean="0"/>
              <a:t> </a:t>
            </a:r>
            <a:r>
              <a:rPr lang="sr-Cyrl-RS" dirty="0" smtClean="0"/>
              <a:t>употреба</a:t>
            </a:r>
            <a:r>
              <a:rPr lang="vi-VN" dirty="0" smtClean="0"/>
              <a:t> </a:t>
            </a:r>
            <a:r>
              <a:rPr lang="sr-Cyrl-RS" dirty="0" smtClean="0"/>
              <a:t>језика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Републици</a:t>
            </a:r>
            <a:r>
              <a:rPr lang="vi-VN" dirty="0" smtClean="0"/>
              <a:t> </a:t>
            </a:r>
            <a:r>
              <a:rPr lang="sr-Cyrl-RS" dirty="0" smtClean="0"/>
              <a:t>Србији</a:t>
            </a:r>
            <a:r>
              <a:rPr lang="vi-VN" dirty="0" smtClean="0"/>
              <a:t>, </a:t>
            </a:r>
            <a:r>
              <a:rPr lang="sr-Cyrl-RS" dirty="0" smtClean="0"/>
              <a:t>односно</a:t>
            </a:r>
            <a:r>
              <a:rPr lang="vi-VN" dirty="0" smtClean="0"/>
              <a:t> </a:t>
            </a:r>
            <a:r>
              <a:rPr lang="sr-Cyrl-RS" dirty="0" smtClean="0"/>
              <a:t>мора</a:t>
            </a:r>
            <a:r>
              <a:rPr lang="vi-VN" dirty="0" smtClean="0"/>
              <a:t> </a:t>
            </a:r>
            <a:r>
              <a:rPr lang="sr-Cyrl-RS" dirty="0" smtClean="0"/>
              <a:t>испунити</a:t>
            </a:r>
            <a:r>
              <a:rPr lang="vi-VN" dirty="0" smtClean="0"/>
              <a:t> </a:t>
            </a:r>
            <a:r>
              <a:rPr lang="sr-Cyrl-RS" dirty="0" smtClean="0"/>
              <a:t>и</a:t>
            </a:r>
            <a:r>
              <a:rPr lang="vi-VN" dirty="0" smtClean="0"/>
              <a:t> </a:t>
            </a:r>
            <a:r>
              <a:rPr lang="sr-Cyrl-RS" dirty="0" smtClean="0"/>
              <a:t>друге</a:t>
            </a:r>
            <a:r>
              <a:rPr lang="vi-VN" dirty="0" smtClean="0"/>
              <a:t> </a:t>
            </a:r>
            <a:r>
              <a:rPr lang="sr-Cyrl-RS" dirty="0" smtClean="0"/>
              <a:t>услове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складу</a:t>
            </a:r>
            <a:r>
              <a:rPr lang="vi-VN" dirty="0" smtClean="0"/>
              <a:t> </a:t>
            </a:r>
            <a:r>
              <a:rPr lang="sr-Cyrl-RS" dirty="0" smtClean="0"/>
              <a:t>са</a:t>
            </a:r>
            <a:r>
              <a:rPr lang="vi-VN" dirty="0" smtClean="0"/>
              <a:t> </a:t>
            </a:r>
            <a:r>
              <a:rPr lang="sr-Cyrl-RS" dirty="0" smtClean="0"/>
              <a:t>прописима</a:t>
            </a:r>
            <a:r>
              <a:rPr lang="vi-VN" dirty="0" smtClean="0"/>
              <a:t> </a:t>
            </a:r>
            <a:r>
              <a:rPr lang="sr-Cyrl-RS" dirty="0" smtClean="0"/>
              <a:t>којима</a:t>
            </a:r>
            <a:r>
              <a:rPr lang="vi-VN" dirty="0" smtClean="0"/>
              <a:t> </a:t>
            </a:r>
            <a:r>
              <a:rPr lang="sr-Cyrl-RS" dirty="0" smtClean="0"/>
              <a:t>се</a:t>
            </a:r>
            <a:r>
              <a:rPr lang="vi-VN" dirty="0" smtClean="0"/>
              <a:t> </a:t>
            </a:r>
            <a:r>
              <a:rPr lang="sr-Cyrl-RS" dirty="0" smtClean="0"/>
              <a:t>уређује</a:t>
            </a:r>
            <a:r>
              <a:rPr lang="vi-VN" dirty="0" smtClean="0"/>
              <a:t> </a:t>
            </a:r>
            <a:r>
              <a:rPr lang="sr-Cyrl-RS" dirty="0" smtClean="0"/>
              <a:t>запошљавање</a:t>
            </a:r>
            <a:r>
              <a:rPr lang="vi-VN" dirty="0" smtClean="0"/>
              <a:t> </a:t>
            </a:r>
            <a:r>
              <a:rPr lang="sr-Cyrl-RS" dirty="0" smtClean="0"/>
              <a:t>страних</a:t>
            </a:r>
            <a:r>
              <a:rPr lang="vi-VN" dirty="0" smtClean="0"/>
              <a:t> </a:t>
            </a:r>
            <a:r>
              <a:rPr lang="sr-Cyrl-RS" dirty="0" smtClean="0"/>
              <a:t>држављана</a:t>
            </a:r>
            <a:r>
              <a:rPr lang="vi-VN" dirty="0" smtClean="0"/>
              <a:t> </a:t>
            </a:r>
            <a:r>
              <a:rPr lang="sr-Cyrl-RS" dirty="0" smtClean="0"/>
              <a:t>у</a:t>
            </a:r>
            <a:r>
              <a:rPr lang="vi-VN" dirty="0" smtClean="0"/>
              <a:t> </a:t>
            </a:r>
            <a:r>
              <a:rPr lang="sr-Cyrl-RS" dirty="0" smtClean="0"/>
              <a:t>Републици</a:t>
            </a:r>
            <a:r>
              <a:rPr lang="vi-VN" dirty="0" smtClean="0"/>
              <a:t> </a:t>
            </a:r>
            <a:r>
              <a:rPr lang="sr-Cyrl-RS" dirty="0" smtClean="0"/>
              <a:t>Србији</a:t>
            </a:r>
            <a:r>
              <a:rPr lang="vi-VN" dirty="0" smtClean="0"/>
              <a:t>.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63"/>
    </mc:Choice>
    <mc:Fallback xmlns="">
      <p:transition spd="slow" advTm="45063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239000" cy="732696"/>
          </a:xfrm>
        </p:spPr>
        <p:txBody>
          <a:bodyPr>
            <a:noAutofit/>
          </a:bodyPr>
          <a:lstStyle/>
          <a:p>
            <a:pPr algn="ctr"/>
            <a:r>
              <a:rPr lang="sr-Cyrl-RS" sz="2800" i="1" dirty="0" smtClean="0"/>
              <a:t>Стручно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усавршавање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здравствених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радника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здравствених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сарадника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7992888" cy="392839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Под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стручним</a:t>
            </a:r>
            <a:r>
              <a:rPr lang="en-US" sz="2200" dirty="0" smtClean="0"/>
              <a:t> </a:t>
            </a:r>
            <a:r>
              <a:rPr lang="sr-Cyrl-RS" sz="2200" dirty="0" smtClean="0"/>
              <a:t>усавршавањем</a:t>
            </a:r>
            <a:r>
              <a:rPr lang="en-US" sz="2200" dirty="0" smtClean="0"/>
              <a:t>, </a:t>
            </a:r>
            <a:r>
              <a:rPr lang="sr-Cyrl-RS" sz="2200" dirty="0" smtClean="0"/>
              <a:t>подразумева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стицање</a:t>
            </a:r>
            <a:r>
              <a:rPr lang="en-US" sz="2200" dirty="0" smtClean="0"/>
              <a:t> </a:t>
            </a:r>
            <a:r>
              <a:rPr lang="sr-Cyrl-RS" sz="2200" dirty="0" smtClean="0"/>
              <a:t>знања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вештина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сарадника</a:t>
            </a:r>
            <a:r>
              <a:rPr lang="en-US" sz="2200" dirty="0" smtClean="0"/>
              <a:t>,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обухвата</a:t>
            </a:r>
            <a:r>
              <a:rPr lang="en-US" sz="2200" dirty="0" smtClean="0"/>
              <a:t>: </a:t>
            </a:r>
          </a:p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1) </a:t>
            </a:r>
            <a:r>
              <a:rPr lang="sr-Cyrl-RS" sz="2200" dirty="0" smtClean="0"/>
              <a:t>специјализације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уже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специјализације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континуирану</a:t>
            </a:r>
            <a:r>
              <a:rPr lang="en-US" sz="2200" dirty="0" smtClean="0"/>
              <a:t> </a:t>
            </a:r>
            <a:r>
              <a:rPr lang="sr-Cyrl-RS" sz="2200" dirty="0" smtClean="0"/>
              <a:t>едукацију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друге</a:t>
            </a:r>
            <a:r>
              <a:rPr lang="en-US" sz="2200" dirty="0" smtClean="0"/>
              <a:t> </a:t>
            </a:r>
            <a:r>
              <a:rPr lang="sr-Cyrl-RS" sz="2200" dirty="0" smtClean="0"/>
              <a:t>облике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стручног</a:t>
            </a:r>
            <a:r>
              <a:rPr lang="en-US" sz="2200" dirty="0" smtClean="0"/>
              <a:t> </a:t>
            </a:r>
            <a:r>
              <a:rPr lang="sr-Cyrl-RS" sz="2200" dirty="0" smtClean="0"/>
              <a:t>усавршавања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радника</a:t>
            </a:r>
            <a:r>
              <a:rPr lang="en-US" sz="2200" dirty="0" smtClean="0"/>
              <a:t> </a:t>
            </a:r>
          </a:p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2) </a:t>
            </a:r>
            <a:r>
              <a:rPr lang="sr-Cyrl-RS" sz="2200" dirty="0" smtClean="0"/>
              <a:t>специјализације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сарадника</a:t>
            </a:r>
            <a:r>
              <a:rPr lang="en-US" sz="2200" dirty="0" smtClean="0"/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7704856" cy="3471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25"/>
    </mc:Choice>
    <mc:Fallback xmlns="">
      <p:transition spd="slow" advTm="42725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012632" cy="804704"/>
          </a:xfrm>
        </p:spPr>
        <p:txBody>
          <a:bodyPr/>
          <a:lstStyle/>
          <a:p>
            <a:pPr algn="ctr"/>
            <a:r>
              <a:rPr lang="sr-Cyrl-RS" dirty="0" smtClean="0"/>
              <a:t>Хвала на пажњи</a:t>
            </a:r>
            <a:endParaRPr lang="en-US" dirty="0"/>
          </a:p>
        </p:txBody>
      </p:sp>
      <p:pic>
        <p:nvPicPr>
          <p:cNvPr id="2050" name="Picture 2" descr="C:\Users\Mirjana Petrovic\Desktop\zasti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6984776" cy="4324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Учесници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у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здравственој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заштити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200" dirty="0" smtClean="0"/>
              <a:t>Учесници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Републици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Србији</a:t>
            </a:r>
            <a:r>
              <a:rPr lang="vi-VN" sz="2200" dirty="0" smtClean="0"/>
              <a:t> </a:t>
            </a:r>
            <a:r>
              <a:rPr lang="sr-Cyrl-RS" sz="2200" dirty="0" smtClean="0"/>
              <a:t>су</a:t>
            </a:r>
            <a:r>
              <a:rPr lang="vi-VN" sz="2200" dirty="0" smtClean="0"/>
              <a:t>: </a:t>
            </a:r>
            <a:r>
              <a:rPr lang="sr-Cyrl-RS" sz="2200" dirty="0" smtClean="0"/>
              <a:t>пружаоци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организације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за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</a:t>
            </a:r>
            <a:r>
              <a:rPr lang="vi-VN" sz="2200" dirty="0" smtClean="0"/>
              <a:t> </a:t>
            </a:r>
            <a:r>
              <a:rPr lang="sr-Cyrl-RS" sz="2200" dirty="0" smtClean="0"/>
              <a:t>осигурање</a:t>
            </a:r>
            <a:r>
              <a:rPr lang="vi-VN" sz="2200" dirty="0" smtClean="0"/>
              <a:t>, </a:t>
            </a:r>
            <a:r>
              <a:rPr lang="sr-Cyrl-RS" sz="2200" dirty="0" smtClean="0"/>
              <a:t>грађани</a:t>
            </a:r>
            <a:r>
              <a:rPr lang="vi-VN" sz="2200" dirty="0" smtClean="0"/>
              <a:t>, </a:t>
            </a:r>
            <a:r>
              <a:rPr lang="sr-Cyrl-RS" sz="2200" dirty="0" smtClean="0"/>
              <a:t>породиц</a:t>
            </a:r>
            <a:r>
              <a:rPr lang="en-US" sz="2200" dirty="0" smtClean="0"/>
              <a:t>e</a:t>
            </a:r>
            <a:r>
              <a:rPr lang="vi-VN" sz="2200" dirty="0" smtClean="0"/>
              <a:t>, </a:t>
            </a:r>
            <a:r>
              <a:rPr lang="sr-Cyrl-RS" sz="2200" dirty="0" smtClean="0"/>
              <a:t>послодавци</a:t>
            </a:r>
            <a:r>
              <a:rPr lang="vi-VN" sz="2200" dirty="0" smtClean="0"/>
              <a:t>, </a:t>
            </a:r>
            <a:r>
              <a:rPr lang="sr-Cyrl-RS" sz="2200" dirty="0" smtClean="0"/>
              <a:t>образовне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друге</a:t>
            </a:r>
            <a:r>
              <a:rPr lang="vi-VN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vi-VN" sz="2200" dirty="0" smtClean="0"/>
              <a:t>, </a:t>
            </a:r>
            <a:r>
              <a:rPr lang="sr-Cyrl-RS" sz="2200" dirty="0" smtClean="0"/>
              <a:t>хуманитарне</a:t>
            </a:r>
            <a:r>
              <a:rPr lang="vi-VN" sz="2200" dirty="0" smtClean="0"/>
              <a:t>, </a:t>
            </a:r>
            <a:r>
              <a:rPr lang="sr-Cyrl-RS" sz="2200" dirty="0" smtClean="0"/>
              <a:t>верске</a:t>
            </a:r>
            <a:r>
              <a:rPr lang="vi-VN" sz="2200" dirty="0" smtClean="0"/>
              <a:t>, </a:t>
            </a:r>
            <a:r>
              <a:rPr lang="sr-Cyrl-RS" sz="2200" dirty="0" smtClean="0"/>
              <a:t>спортске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друге</a:t>
            </a:r>
            <a:r>
              <a:rPr lang="vi-VN" sz="2200" dirty="0" smtClean="0"/>
              <a:t> </a:t>
            </a:r>
            <a:r>
              <a:rPr lang="sr-Cyrl-RS" sz="2200" dirty="0" smtClean="0"/>
              <a:t>организације</a:t>
            </a:r>
            <a:r>
              <a:rPr lang="vi-VN" sz="2200" dirty="0" smtClean="0"/>
              <a:t>, </a:t>
            </a:r>
            <a:r>
              <a:rPr lang="sr-Cyrl-RS" sz="2200" dirty="0" smtClean="0"/>
              <a:t>удружења</a:t>
            </a:r>
            <a:r>
              <a:rPr lang="vi-VN" sz="2200" dirty="0" smtClean="0"/>
              <a:t>, </a:t>
            </a:r>
            <a:r>
              <a:rPr lang="sr-Cyrl-RS" sz="2200" dirty="0" smtClean="0"/>
              <a:t>јединице</a:t>
            </a:r>
            <a:r>
              <a:rPr lang="vi-VN" sz="2200" dirty="0" smtClean="0"/>
              <a:t> </a:t>
            </a:r>
            <a:r>
              <a:rPr lang="sr-Cyrl-RS" sz="2200" dirty="0" smtClean="0"/>
              <a:t>локалне</a:t>
            </a:r>
            <a:r>
              <a:rPr lang="vi-VN" sz="2200" dirty="0" smtClean="0"/>
              <a:t> </a:t>
            </a:r>
            <a:r>
              <a:rPr lang="sr-Cyrl-RS" sz="2200" dirty="0" smtClean="0"/>
              <a:t>самоуправе</a:t>
            </a:r>
            <a:r>
              <a:rPr lang="vi-VN" sz="2200" dirty="0" smtClean="0"/>
              <a:t>, </a:t>
            </a:r>
            <a:r>
              <a:rPr lang="sr-Cyrl-RS" sz="2200" dirty="0" smtClean="0"/>
              <a:t>аутономне</a:t>
            </a:r>
            <a:r>
              <a:rPr lang="vi-VN" sz="2200" dirty="0" smtClean="0"/>
              <a:t> </a:t>
            </a:r>
            <a:r>
              <a:rPr lang="sr-Cyrl-RS" sz="2200" dirty="0" smtClean="0"/>
              <a:t>покрајине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Република</a:t>
            </a:r>
            <a:r>
              <a:rPr lang="vi-VN" sz="2200" dirty="0" smtClean="0"/>
              <a:t> </a:t>
            </a:r>
            <a:r>
              <a:rPr lang="sr-Cyrl-RS" sz="2200" dirty="0" smtClean="0"/>
              <a:t>Србија</a:t>
            </a:r>
            <a:r>
              <a:rPr lang="vi-VN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221"/>
    </mc:Choice>
    <mc:Fallback xmlns="">
      <p:transition spd="slow" advTm="4422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Здравствена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делатност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84784"/>
            <a:ext cx="7239000" cy="4846320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је</a:t>
            </a:r>
            <a:r>
              <a:rPr lang="vi-VN" sz="2200" dirty="0" smtClean="0"/>
              <a:t> </a:t>
            </a:r>
            <a:r>
              <a:rPr lang="sr-Cyrl-RS" sz="2200" dirty="0" smtClean="0"/>
              <a:t>делатност</a:t>
            </a:r>
            <a:r>
              <a:rPr lang="vi-VN" sz="2200" dirty="0" smtClean="0"/>
              <a:t> </a:t>
            </a:r>
            <a:r>
              <a:rPr lang="sr-Cyrl-RS" sz="2200" dirty="0" smtClean="0"/>
              <a:t>којом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обезбеђује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здравствена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заштита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, </a:t>
            </a:r>
            <a:r>
              <a:rPr lang="sr-Cyrl-RS" sz="2200" dirty="0" smtClean="0"/>
              <a:t>а</a:t>
            </a:r>
            <a:r>
              <a:rPr lang="vi-VN" sz="2200" dirty="0" smtClean="0"/>
              <a:t> </a:t>
            </a:r>
            <a:r>
              <a:rPr lang="sr-Cyrl-RS" sz="2200" dirty="0" smtClean="0"/>
              <a:t>која</a:t>
            </a:r>
            <a:r>
              <a:rPr lang="vi-VN" sz="2200" dirty="0" smtClean="0"/>
              <a:t> </a:t>
            </a:r>
            <a:r>
              <a:rPr lang="sr-Cyrl-RS" sz="2200" dirty="0" smtClean="0"/>
              <a:t>се</a:t>
            </a:r>
            <a:r>
              <a:rPr lang="vi-VN" sz="2200" dirty="0" smtClean="0"/>
              <a:t> </a:t>
            </a:r>
            <a:r>
              <a:rPr lang="sr-Cyrl-RS" sz="2200" dirty="0" smtClean="0"/>
              <a:t>спроводи</a:t>
            </a:r>
            <a:r>
              <a:rPr lang="vi-VN" sz="2200" dirty="0" smtClean="0"/>
              <a:t> </a:t>
            </a:r>
            <a:r>
              <a:rPr lang="sr-Cyrl-RS" sz="2200" dirty="0" smtClean="0"/>
              <a:t>кроз</a:t>
            </a:r>
            <a:r>
              <a:rPr lang="vi-VN" sz="2200" dirty="0" smtClean="0"/>
              <a:t> </a:t>
            </a:r>
            <a:r>
              <a:rPr lang="sr-Cyrl-RS" sz="2200" dirty="0" smtClean="0"/>
              <a:t>систем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Мере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морају</a:t>
            </a:r>
            <a:r>
              <a:rPr lang="en-US" sz="2200" dirty="0" smtClean="0"/>
              <a:t> </a:t>
            </a:r>
            <a:r>
              <a:rPr lang="sr-Cyrl-RS" sz="2200" dirty="0" smtClean="0"/>
              <a:t>бити</a:t>
            </a:r>
            <a:r>
              <a:rPr lang="en-US" sz="2200" dirty="0" smtClean="0"/>
              <a:t> </a:t>
            </a:r>
            <a:r>
              <a:rPr lang="sr-Cyrl-RS" sz="2200" dirty="0" smtClean="0"/>
              <a:t>засноване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научним</a:t>
            </a:r>
            <a:r>
              <a:rPr lang="en-US" sz="2200" dirty="0" smtClean="0"/>
              <a:t> </a:t>
            </a:r>
            <a:r>
              <a:rPr lang="sr-Cyrl-RS" sz="2200" dirty="0" smtClean="0"/>
              <a:t>доказима</a:t>
            </a:r>
            <a:r>
              <a:rPr lang="en-US" sz="2200" dirty="0" smtClean="0"/>
              <a:t>, </a:t>
            </a:r>
            <a:r>
              <a:rPr lang="sr-Cyrl-RS" sz="2200" dirty="0" smtClean="0"/>
              <a:t>безбедне</a:t>
            </a:r>
            <a:r>
              <a:rPr lang="en-US" sz="2200" dirty="0" smtClean="0"/>
              <a:t>, </a:t>
            </a:r>
            <a:r>
              <a:rPr lang="sr-Cyrl-RS" sz="2200" dirty="0" smtClean="0"/>
              <a:t>делотворне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ефикасне</a:t>
            </a:r>
            <a:r>
              <a:rPr lang="en-US" sz="2200" dirty="0" smtClean="0"/>
              <a:t>,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стручним</a:t>
            </a:r>
            <a:r>
              <a:rPr lang="en-US" sz="2200" dirty="0" smtClean="0"/>
              <a:t> </a:t>
            </a:r>
            <a:r>
              <a:rPr lang="sr-Cyrl-RS" sz="2200" dirty="0" smtClean="0"/>
              <a:t>стандардима</a:t>
            </a:r>
            <a:r>
              <a:rPr lang="en-US" sz="2200" dirty="0" smtClean="0"/>
              <a:t>, </a:t>
            </a:r>
            <a:r>
              <a:rPr lang="sr-Cyrl-RS" sz="2200" dirty="0" smtClean="0"/>
              <a:t>усвојеним</a:t>
            </a:r>
            <a:r>
              <a:rPr lang="en-US" sz="2200" dirty="0" smtClean="0"/>
              <a:t> </a:t>
            </a:r>
            <a:r>
              <a:rPr lang="sr-Cyrl-RS" sz="2200" dirty="0" smtClean="0"/>
              <a:t>водичима</a:t>
            </a:r>
            <a:r>
              <a:rPr lang="en-US" sz="2200" dirty="0" smtClean="0"/>
              <a:t> </a:t>
            </a:r>
            <a:r>
              <a:rPr lang="sr-Cyrl-RS" sz="2200" dirty="0" smtClean="0"/>
              <a:t>добре</a:t>
            </a:r>
            <a:r>
              <a:rPr lang="en-US" sz="2200" dirty="0" smtClean="0"/>
              <a:t> </a:t>
            </a:r>
            <a:r>
              <a:rPr lang="sr-Cyrl-RS" sz="2200" dirty="0" smtClean="0"/>
              <a:t>праксе</a:t>
            </a:r>
            <a:r>
              <a:rPr lang="en-US" sz="2200" dirty="0" smtClean="0"/>
              <a:t>, </a:t>
            </a:r>
            <a:r>
              <a:rPr lang="sr-Cyrl-RS" sz="2200" dirty="0" smtClean="0"/>
              <a:t>протоколима</a:t>
            </a:r>
            <a:r>
              <a:rPr lang="en-US" sz="2200" dirty="0" smtClean="0"/>
              <a:t> </a:t>
            </a:r>
            <a:r>
              <a:rPr lang="sr-Cyrl-RS" sz="2200" dirty="0" smtClean="0"/>
              <a:t>лечења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начелима</a:t>
            </a:r>
            <a:r>
              <a:rPr lang="en-US" sz="2200" dirty="0" smtClean="0"/>
              <a:t> </a:t>
            </a:r>
            <a:r>
              <a:rPr lang="sr-Cyrl-RS" sz="2200" dirty="0" smtClean="0"/>
              <a:t>професионалне</a:t>
            </a:r>
            <a:r>
              <a:rPr lang="en-US" sz="2200" dirty="0" smtClean="0"/>
              <a:t> </a:t>
            </a:r>
            <a:r>
              <a:rPr lang="sr-Cyrl-RS" sz="2200" dirty="0" smtClean="0"/>
              <a:t>етике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696"/>
    </mc:Choice>
    <mc:Fallback xmlns="">
      <p:transition spd="slow" advTm="3769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860" y="739781"/>
            <a:ext cx="79208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2800" b="1" i="1" dirty="0" smtClean="0"/>
              <a:t>Начела здравствене заштите</a:t>
            </a:r>
            <a:r>
              <a:rPr lang="sr-Cyrl-RS" sz="2800" i="1" dirty="0" smtClean="0"/>
              <a:t/>
            </a:r>
            <a:br>
              <a:rPr lang="sr-Cyrl-RS" sz="2800" i="1" dirty="0" smtClean="0"/>
            </a:br>
            <a:r>
              <a:rPr lang="en-US" sz="2800" i="1" dirty="0" smtClean="0"/>
              <a:t/>
            </a:r>
            <a:br>
              <a:rPr lang="en-US" sz="2800" i="1" dirty="0" smtClean="0"/>
            </a:br>
            <a:r>
              <a:rPr lang="sr-Cyrl-RS" sz="2800" i="1" dirty="0" smtClean="0"/>
              <a:t>Начело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поштовања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људских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права</a:t>
            </a:r>
            <a:r>
              <a:rPr lang="sr-Latn-RS" sz="2800" i="1" dirty="0"/>
              <a:t> </a:t>
            </a:r>
            <a:r>
              <a:rPr lang="sr-Cyrl-RS" sz="2800" i="1" dirty="0" smtClean="0"/>
              <a:t>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вредности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права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детета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у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здравственој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заштити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9389" y="2060848"/>
            <a:ext cx="7239000" cy="4630296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поштовања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људских</a:t>
            </a:r>
            <a:r>
              <a:rPr lang="vi-VN" sz="2200" dirty="0" smtClean="0"/>
              <a:t> </a:t>
            </a:r>
            <a:r>
              <a:rPr lang="sr-Cyrl-RS" sz="2200" dirty="0" smtClean="0"/>
              <a:t>права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вредности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заштити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обезбеђивање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највишег</a:t>
            </a:r>
            <a:r>
              <a:rPr lang="vi-VN" sz="2200" dirty="0" smtClean="0"/>
              <a:t> </a:t>
            </a:r>
            <a:r>
              <a:rPr lang="sr-Cyrl-RS" sz="2200" dirty="0" smtClean="0"/>
              <a:t>могућег</a:t>
            </a:r>
            <a:r>
              <a:rPr lang="vi-VN" sz="2200" dirty="0" smtClean="0"/>
              <a:t> </a:t>
            </a:r>
            <a:r>
              <a:rPr lang="sr-Cyrl-RS" sz="2200" dirty="0" smtClean="0"/>
              <a:t>стандарда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људских</a:t>
            </a:r>
            <a:r>
              <a:rPr lang="vi-VN" sz="2200" dirty="0" smtClean="0"/>
              <a:t> </a:t>
            </a:r>
            <a:r>
              <a:rPr lang="sr-Cyrl-RS" sz="2200" dirty="0" smtClean="0"/>
              <a:t>права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вредности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пре</a:t>
            </a:r>
            <a:r>
              <a:rPr lang="vi-VN" sz="2200" dirty="0" smtClean="0"/>
              <a:t> </a:t>
            </a:r>
            <a:r>
              <a:rPr lang="sr-Cyrl-RS" sz="2200" dirty="0" smtClean="0"/>
              <a:t>свега</a:t>
            </a:r>
            <a:r>
              <a:rPr lang="vi-VN" sz="2200" dirty="0" smtClean="0"/>
              <a:t> </a:t>
            </a:r>
            <a:r>
              <a:rPr lang="sr-Cyrl-RS" sz="2200" dirty="0" smtClean="0"/>
              <a:t>права</a:t>
            </a:r>
            <a:r>
              <a:rPr lang="vi-VN" sz="2200" dirty="0" smtClean="0"/>
              <a:t> </a:t>
            </a:r>
            <a:r>
              <a:rPr lang="sr-Cyrl-RS" sz="2200" dirty="0" smtClean="0"/>
              <a:t>на</a:t>
            </a:r>
            <a:r>
              <a:rPr lang="vi-VN" sz="2200" dirty="0" smtClean="0"/>
              <a:t> </a:t>
            </a:r>
            <a:r>
              <a:rPr lang="sr-Cyrl-RS" sz="2200" dirty="0" smtClean="0"/>
              <a:t>живот</a:t>
            </a:r>
            <a:r>
              <a:rPr lang="vi-VN" sz="2200" dirty="0" smtClean="0"/>
              <a:t>, </a:t>
            </a:r>
            <a:r>
              <a:rPr lang="sr-Cyrl-RS" sz="2200" dirty="0" smtClean="0"/>
              <a:t>неповредивост</a:t>
            </a:r>
            <a:r>
              <a:rPr lang="vi-VN" sz="2200" dirty="0" smtClean="0"/>
              <a:t> </a:t>
            </a:r>
            <a:r>
              <a:rPr lang="sr-Cyrl-RS" sz="2200" dirty="0" smtClean="0"/>
              <a:t>физичког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психичког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интегритета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неприкосновеност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људског</a:t>
            </a:r>
            <a:r>
              <a:rPr lang="vi-VN" sz="2200" dirty="0" smtClean="0"/>
              <a:t> </a:t>
            </a:r>
            <a:r>
              <a:rPr lang="sr-Cyrl-RS" sz="2200" dirty="0" smtClean="0"/>
              <a:t>достојанства</a:t>
            </a:r>
            <a:r>
              <a:rPr lang="vi-VN" sz="2200" dirty="0" smtClean="0"/>
              <a:t>, </a:t>
            </a:r>
            <a:r>
              <a:rPr lang="sr-Cyrl-RS" sz="2200" dirty="0" smtClean="0"/>
              <a:t>обезбеђивање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равноправности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полова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родне</a:t>
            </a:r>
            <a:r>
              <a:rPr lang="vi-VN" sz="2200" dirty="0" smtClean="0"/>
              <a:t> </a:t>
            </a:r>
            <a:r>
              <a:rPr lang="sr-Cyrl-RS" sz="2200" dirty="0" smtClean="0"/>
              <a:t>равноправности</a:t>
            </a:r>
            <a:r>
              <a:rPr lang="vi-VN" sz="2200" dirty="0" smtClean="0"/>
              <a:t>, </a:t>
            </a:r>
            <a:r>
              <a:rPr lang="sr-Cyrl-RS" sz="2200" dirty="0" smtClean="0"/>
              <a:t>уважавање</a:t>
            </a:r>
            <a:r>
              <a:rPr lang="vi-VN" sz="2200" dirty="0" smtClean="0"/>
              <a:t> </a:t>
            </a:r>
            <a:r>
              <a:rPr lang="sr-Cyrl-RS" sz="2200" dirty="0" smtClean="0"/>
              <a:t>моралних</a:t>
            </a:r>
            <a:r>
              <a:rPr lang="vi-VN" sz="2200" dirty="0" smtClean="0"/>
              <a:t>, </a:t>
            </a:r>
            <a:r>
              <a:rPr lang="sr-Cyrl-RS" sz="2200" dirty="0" smtClean="0"/>
              <a:t>културних</a:t>
            </a:r>
            <a:r>
              <a:rPr lang="vi-VN" sz="2200" dirty="0" smtClean="0"/>
              <a:t>, </a:t>
            </a:r>
            <a:r>
              <a:rPr lang="sr-Cyrl-RS" sz="2200" dirty="0" smtClean="0"/>
              <a:t>религијских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филозофских</a:t>
            </a:r>
            <a:r>
              <a:rPr lang="vi-VN" sz="2200" dirty="0" smtClean="0"/>
              <a:t> </a:t>
            </a:r>
            <a:r>
              <a:rPr lang="sr-Cyrl-RS" sz="2200" dirty="0" smtClean="0"/>
              <a:t>убеђења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грађанина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забрану</a:t>
            </a:r>
            <a:r>
              <a:rPr lang="vi-VN" sz="2200" dirty="0" smtClean="0"/>
              <a:t> </a:t>
            </a:r>
            <a:r>
              <a:rPr lang="sr-Cyrl-RS" sz="2200" dirty="0" smtClean="0"/>
              <a:t>клонирања</a:t>
            </a:r>
            <a:r>
              <a:rPr lang="vi-VN" sz="2200" dirty="0" smtClean="0"/>
              <a:t> </a:t>
            </a:r>
            <a:r>
              <a:rPr lang="sr-Cyrl-RS" sz="2200" dirty="0" smtClean="0"/>
              <a:t>људских</a:t>
            </a:r>
            <a:r>
              <a:rPr lang="vi-VN" sz="2200" dirty="0" smtClean="0"/>
              <a:t> </a:t>
            </a:r>
            <a:r>
              <a:rPr lang="sr-Cyrl-RS" sz="2200" dirty="0" smtClean="0"/>
              <a:t>бића</a:t>
            </a:r>
            <a:r>
              <a:rPr lang="vi-VN" sz="2200" dirty="0" smtClean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27"/>
    </mc:Choice>
    <mc:Fallback xmlns="">
      <p:transition spd="slow" advTm="1342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6864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400" i="1" dirty="0" smtClean="0"/>
              <a:t>Начело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поштовања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људских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права</a:t>
            </a:r>
            <a:r>
              <a:rPr lang="sr-Latn-RS" sz="2400" i="1" dirty="0" smtClean="0"/>
              <a:t> </a:t>
            </a:r>
            <a:r>
              <a:rPr lang="sr-Cyrl-RS" sz="2400" i="1" dirty="0" smtClean="0"/>
              <a:t>и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вредности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и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права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детета</a:t>
            </a:r>
            <a:r>
              <a:rPr lang="sr-Latn-RS" sz="2400" i="1" dirty="0" smtClean="0"/>
              <a:t> </a:t>
            </a:r>
            <a:r>
              <a:rPr lang="sr-Cyrl-RS" sz="2400" i="1" dirty="0" smtClean="0"/>
              <a:t>у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здравственој</a:t>
            </a:r>
            <a:r>
              <a:rPr lang="en-US" sz="2400" i="1" dirty="0" smtClean="0"/>
              <a:t> </a:t>
            </a:r>
            <a:r>
              <a:rPr lang="sr-Cyrl-RS" sz="2400" i="1" dirty="0" smtClean="0"/>
              <a:t>заштити</a:t>
            </a:r>
            <a:r>
              <a:rPr lang="en-US" sz="2400" i="1" dirty="0" smtClean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8172400" cy="5661248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Начело</a:t>
            </a:r>
            <a:r>
              <a:rPr lang="vi-VN" sz="2000" dirty="0" smtClean="0"/>
              <a:t> </a:t>
            </a:r>
            <a:r>
              <a:rPr lang="sr-Cyrl-RS" sz="2000" dirty="0" smtClean="0"/>
              <a:t>поштовања</a:t>
            </a:r>
            <a:r>
              <a:rPr lang="vi-VN" sz="2000" dirty="0" smtClean="0"/>
              <a:t> </a:t>
            </a:r>
            <a:r>
              <a:rPr lang="sr-Cyrl-RS" sz="2000" dirty="0" smtClean="0"/>
              <a:t>права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 </a:t>
            </a:r>
            <a:r>
              <a:rPr lang="sr-Cyrl-RS" sz="2000" dirty="0" smtClean="0"/>
              <a:t>подразумева</a:t>
            </a:r>
            <a:r>
              <a:rPr lang="vi-VN" sz="2000" dirty="0" smtClean="0"/>
              <a:t> </a:t>
            </a:r>
            <a:r>
              <a:rPr lang="sr-Cyrl-RS" sz="2000" dirty="0" smtClean="0"/>
              <a:t>руковођење</a:t>
            </a:r>
            <a:r>
              <a:rPr lang="vi-VN" sz="2000" dirty="0" smtClean="0"/>
              <a:t> </a:t>
            </a:r>
            <a:r>
              <a:rPr lang="sr-Cyrl-RS" sz="2000" dirty="0" smtClean="0"/>
              <a:t>најбољим</a:t>
            </a:r>
            <a:r>
              <a:rPr lang="vi-VN" sz="2000" dirty="0" smtClean="0"/>
              <a:t> </a:t>
            </a:r>
            <a:r>
              <a:rPr lang="sr-Cyrl-RS" sz="2000" dirty="0" smtClean="0"/>
              <a:t>интересом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 </a:t>
            </a:r>
            <a:r>
              <a:rPr lang="sr-Cyrl-RS" sz="2000" dirty="0" smtClean="0"/>
              <a:t>у</a:t>
            </a:r>
            <a:r>
              <a:rPr lang="vi-VN" sz="2000" dirty="0" smtClean="0"/>
              <a:t> </a:t>
            </a:r>
            <a:r>
              <a:rPr lang="sr-Cyrl-RS" sz="2000" dirty="0" smtClean="0"/>
              <a:t>свим</a:t>
            </a:r>
            <a:r>
              <a:rPr lang="vi-VN" sz="2000" dirty="0" smtClean="0"/>
              <a:t> </a:t>
            </a:r>
            <a:r>
              <a:rPr lang="sr-Cyrl-RS" sz="2000" dirty="0" smtClean="0"/>
              <a:t>активностима</a:t>
            </a:r>
            <a:r>
              <a:rPr lang="vi-VN" sz="2000" dirty="0" smtClean="0"/>
              <a:t> </a:t>
            </a:r>
            <a:r>
              <a:rPr lang="sr-Cyrl-RS" sz="2000" dirty="0" smtClean="0"/>
              <a:t>пружаоца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vi-VN" sz="2000" dirty="0" smtClean="0"/>
              <a:t> </a:t>
            </a:r>
            <a:r>
              <a:rPr lang="sr-Cyrl-RS" sz="2000" dirty="0" smtClean="0"/>
              <a:t>заштите</a:t>
            </a:r>
            <a:r>
              <a:rPr lang="vi-VN" sz="2000" dirty="0" smtClean="0"/>
              <a:t>, </a:t>
            </a:r>
            <a:r>
              <a:rPr lang="sr-Cyrl-RS" sz="2000" dirty="0" smtClean="0"/>
              <a:t>обезбеђивање</a:t>
            </a:r>
            <a:r>
              <a:rPr lang="vi-VN" sz="2000" dirty="0" smtClean="0"/>
              <a:t> </a:t>
            </a:r>
            <a:r>
              <a:rPr lang="sr-Cyrl-RS" sz="2000" dirty="0" smtClean="0"/>
              <a:t>здравствених</a:t>
            </a:r>
            <a:r>
              <a:rPr lang="vi-VN" sz="2000" dirty="0" smtClean="0"/>
              <a:t> </a:t>
            </a:r>
            <a:r>
              <a:rPr lang="sr-Cyrl-RS" sz="2000" dirty="0" smtClean="0"/>
              <a:t>услуга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процедура</a:t>
            </a:r>
            <a:r>
              <a:rPr lang="vi-VN" sz="2000" dirty="0" smtClean="0"/>
              <a:t> </a:t>
            </a:r>
            <a:r>
              <a:rPr lang="sr-Cyrl-RS" sz="2000" dirty="0" smtClean="0"/>
              <a:t>прилагођених</a:t>
            </a:r>
            <a:r>
              <a:rPr lang="vi-VN" sz="2000" dirty="0" smtClean="0"/>
              <a:t> </a:t>
            </a:r>
            <a:r>
              <a:rPr lang="sr-Cyrl-RS" sz="2000" dirty="0" smtClean="0"/>
              <a:t>деци</a:t>
            </a:r>
            <a:r>
              <a:rPr lang="vi-VN" sz="2000" dirty="0" smtClean="0"/>
              <a:t>, </a:t>
            </a:r>
            <a:r>
              <a:rPr lang="sr-Cyrl-RS" sz="2000" dirty="0" smtClean="0"/>
              <a:t>као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право</a:t>
            </a:r>
            <a:r>
              <a:rPr lang="vi-VN" sz="2000" dirty="0" smtClean="0"/>
              <a:t> </a:t>
            </a:r>
            <a:r>
              <a:rPr lang="sr-Cyrl-RS" sz="2000" dirty="0" smtClean="0"/>
              <a:t>детета</a:t>
            </a:r>
            <a:r>
              <a:rPr lang="vi-VN" sz="2000" dirty="0" smtClean="0"/>
              <a:t> </a:t>
            </a:r>
            <a:r>
              <a:rPr lang="sr-Cyrl-RS" sz="2000" dirty="0" smtClean="0"/>
              <a:t>на</a:t>
            </a:r>
            <a:r>
              <a:rPr lang="vi-VN" sz="2000" dirty="0" smtClean="0"/>
              <a:t> </a:t>
            </a:r>
            <a:r>
              <a:rPr lang="sr-Cyrl-RS" sz="2000" dirty="0" smtClean="0"/>
              <a:t>правилан</a:t>
            </a:r>
            <a:r>
              <a:rPr lang="vi-VN" sz="2000" dirty="0" smtClean="0"/>
              <a:t> </a:t>
            </a:r>
            <a:r>
              <a:rPr lang="sr-Cyrl-RS" sz="2000" dirty="0" smtClean="0"/>
              <a:t>развој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заштиту</a:t>
            </a:r>
            <a:r>
              <a:rPr lang="vi-VN" sz="2000" dirty="0" smtClean="0"/>
              <a:t> </a:t>
            </a:r>
            <a:r>
              <a:rPr lang="sr-Cyrl-RS" sz="2000" dirty="0" smtClean="0"/>
              <a:t>од</a:t>
            </a:r>
            <a:r>
              <a:rPr lang="vi-VN" sz="2000" dirty="0" smtClean="0"/>
              <a:t> </a:t>
            </a:r>
            <a:r>
              <a:rPr lang="sr-Cyrl-RS" sz="2000" dirty="0" smtClean="0"/>
              <a:t>свих</a:t>
            </a:r>
            <a:r>
              <a:rPr lang="vi-VN" sz="2000" dirty="0" smtClean="0"/>
              <a:t> </a:t>
            </a:r>
            <a:r>
              <a:rPr lang="sr-Cyrl-RS" sz="2000" dirty="0" smtClean="0"/>
              <a:t>облика</a:t>
            </a:r>
            <a:r>
              <a:rPr lang="vi-VN" sz="2000" dirty="0" smtClean="0"/>
              <a:t> </a:t>
            </a:r>
            <a:r>
              <a:rPr lang="sr-Cyrl-RS" sz="2000" dirty="0" smtClean="0"/>
              <a:t>насиља</a:t>
            </a:r>
            <a:r>
              <a:rPr lang="vi-VN" sz="2000" dirty="0" smtClean="0"/>
              <a:t>, </a:t>
            </a:r>
            <a:r>
              <a:rPr lang="sr-Cyrl-RS" sz="2000" dirty="0" smtClean="0"/>
              <a:t>злостављања</a:t>
            </a:r>
            <a:r>
              <a:rPr lang="vi-VN" sz="2000" dirty="0" smtClean="0"/>
              <a:t>, </a:t>
            </a:r>
            <a:r>
              <a:rPr lang="sr-Cyrl-RS" sz="2000" dirty="0" smtClean="0"/>
              <a:t>занемаривања</a:t>
            </a:r>
            <a:r>
              <a:rPr lang="vi-VN" sz="2000" dirty="0" smtClean="0"/>
              <a:t> </a:t>
            </a:r>
            <a:r>
              <a:rPr lang="sr-Cyrl-RS" sz="2000" dirty="0" smtClean="0"/>
              <a:t>и</a:t>
            </a:r>
            <a:r>
              <a:rPr lang="vi-VN" sz="2000" dirty="0" smtClean="0"/>
              <a:t> </a:t>
            </a:r>
            <a:r>
              <a:rPr lang="sr-Cyrl-RS" sz="2000" dirty="0" smtClean="0"/>
              <a:t>искоришћавања</a:t>
            </a:r>
            <a:r>
              <a:rPr lang="vi-VN" sz="2000" dirty="0" smtClean="0"/>
              <a:t>. </a:t>
            </a:r>
          </a:p>
          <a:p>
            <a:r>
              <a:rPr lang="sr-Cyrl-RS" sz="2000" dirty="0" smtClean="0"/>
              <a:t>Трудница</a:t>
            </a:r>
            <a:r>
              <a:rPr lang="en-US" sz="2000" dirty="0" smtClean="0"/>
              <a:t>, </a:t>
            </a:r>
            <a:r>
              <a:rPr lang="sr-Cyrl-RS" sz="2000" dirty="0" smtClean="0"/>
              <a:t>породиља</a:t>
            </a:r>
            <a:r>
              <a:rPr lang="en-US" sz="2000" dirty="0" smtClean="0"/>
              <a:t>, </a:t>
            </a:r>
            <a:r>
              <a:rPr lang="sr-Cyrl-RS" sz="2000" dirty="0" smtClean="0"/>
              <a:t>дете</a:t>
            </a:r>
            <a:r>
              <a:rPr lang="en-US" sz="2000" dirty="0" smtClean="0"/>
              <a:t> </a:t>
            </a:r>
            <a:r>
              <a:rPr lang="sr-Cyrl-RS" sz="2000" dirty="0" smtClean="0"/>
              <a:t>до</a:t>
            </a:r>
            <a:r>
              <a:rPr lang="en-US" sz="2000" dirty="0" smtClean="0"/>
              <a:t> </a:t>
            </a:r>
            <a:r>
              <a:rPr lang="sr-Cyrl-RS" sz="2000" dirty="0" smtClean="0"/>
              <a:t>навршених</a:t>
            </a:r>
            <a:r>
              <a:rPr lang="en-US" sz="2000" dirty="0" smtClean="0"/>
              <a:t> 18 </a:t>
            </a:r>
            <a:r>
              <a:rPr lang="sr-Cyrl-RS" sz="2000" dirty="0" smtClean="0"/>
              <a:t>година</a:t>
            </a:r>
            <a:r>
              <a:rPr lang="en-US" sz="2000" dirty="0" smtClean="0"/>
              <a:t> </a:t>
            </a:r>
            <a:r>
              <a:rPr lang="sr-Cyrl-RS" sz="2000" dirty="0" smtClean="0"/>
              <a:t>живота</a:t>
            </a:r>
            <a:r>
              <a:rPr lang="en-US" sz="2000" dirty="0" smtClean="0"/>
              <a:t>, </a:t>
            </a:r>
            <a:r>
              <a:rPr lang="sr-Cyrl-RS" sz="2000" dirty="0" smtClean="0"/>
              <a:t>самохрани</a:t>
            </a:r>
            <a:r>
              <a:rPr lang="en-US" sz="2000" dirty="0" smtClean="0"/>
              <a:t> </a:t>
            </a:r>
            <a:r>
              <a:rPr lang="sr-Cyrl-RS" sz="2000" dirty="0" smtClean="0"/>
              <a:t>родитељ</a:t>
            </a:r>
            <a:r>
              <a:rPr lang="en-US" sz="2000" dirty="0" smtClean="0"/>
              <a:t> </a:t>
            </a:r>
            <a:r>
              <a:rPr lang="sr-Cyrl-RS" sz="2000" dirty="0" smtClean="0"/>
              <a:t>са</a:t>
            </a:r>
            <a:r>
              <a:rPr lang="en-US" sz="2000" dirty="0" smtClean="0"/>
              <a:t> </a:t>
            </a:r>
            <a:r>
              <a:rPr lang="sr-Cyrl-RS" sz="2000" dirty="0" smtClean="0"/>
              <a:t>децом</a:t>
            </a:r>
            <a:r>
              <a:rPr lang="en-US" sz="2000" dirty="0" smtClean="0"/>
              <a:t> </a:t>
            </a:r>
            <a:r>
              <a:rPr lang="sr-Cyrl-RS" sz="2000" dirty="0" smtClean="0"/>
              <a:t>до</a:t>
            </a:r>
            <a:r>
              <a:rPr lang="en-US" sz="2000" dirty="0" smtClean="0"/>
              <a:t> </a:t>
            </a:r>
            <a:r>
              <a:rPr lang="sr-Cyrl-RS" sz="2000" dirty="0" smtClean="0"/>
              <a:t>седме</a:t>
            </a:r>
            <a:r>
              <a:rPr lang="en-US" sz="2000" dirty="0" smtClean="0"/>
              <a:t> </a:t>
            </a:r>
            <a:r>
              <a:rPr lang="sr-Cyrl-RS" sz="2000" dirty="0" smtClean="0"/>
              <a:t>године</a:t>
            </a:r>
            <a:r>
              <a:rPr lang="en-US" sz="2000" dirty="0" smtClean="0"/>
              <a:t> </a:t>
            </a:r>
            <a:r>
              <a:rPr lang="sr-Cyrl-RS" sz="2000" dirty="0" smtClean="0"/>
              <a:t>живота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стари</a:t>
            </a:r>
            <a:r>
              <a:rPr lang="en-US" sz="2000" dirty="0" smtClean="0"/>
              <a:t> </a:t>
            </a:r>
            <a:r>
              <a:rPr lang="sr-Cyrl-RS" sz="2000" dirty="0" smtClean="0"/>
              <a:t>имају</a:t>
            </a:r>
            <a:r>
              <a:rPr lang="en-US" sz="2000" dirty="0" smtClean="0"/>
              <a:t> </a:t>
            </a:r>
            <a:r>
              <a:rPr lang="sr-Cyrl-RS" sz="2000" dirty="0" smtClean="0"/>
              <a:t>право</a:t>
            </a:r>
            <a:r>
              <a:rPr lang="en-US" sz="2000" dirty="0" smtClean="0"/>
              <a:t> </a:t>
            </a:r>
            <a:r>
              <a:rPr lang="sr-Cyrl-RS" sz="2000" dirty="0" smtClean="0"/>
              <a:t>на</a:t>
            </a:r>
            <a:r>
              <a:rPr lang="en-US" sz="2000" dirty="0" smtClean="0"/>
              <a:t> </a:t>
            </a:r>
            <a:r>
              <a:rPr lang="sr-Cyrl-RS" sz="2000" dirty="0" smtClean="0"/>
              <a:t>највиши</a:t>
            </a:r>
            <a:r>
              <a:rPr lang="en-US" sz="2000" dirty="0" smtClean="0"/>
              <a:t> </a:t>
            </a:r>
            <a:r>
              <a:rPr lang="sr-Cyrl-RS" sz="2000" dirty="0" smtClean="0"/>
              <a:t>могући</a:t>
            </a:r>
            <a:r>
              <a:rPr lang="en-US" sz="2000" dirty="0" smtClean="0"/>
              <a:t> </a:t>
            </a:r>
            <a:r>
              <a:rPr lang="sr-Cyrl-RS" sz="2000" dirty="0" smtClean="0"/>
              <a:t>стандард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здравља</a:t>
            </a:r>
            <a:r>
              <a:rPr lang="en-US" sz="2000" dirty="0" smtClean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sr-Cyrl-RS" sz="2000" dirty="0" smtClean="0"/>
              <a:t>здравствене</a:t>
            </a:r>
            <a:r>
              <a:rPr lang="en-US" sz="2000" dirty="0" smtClean="0"/>
              <a:t> </a:t>
            </a:r>
            <a:r>
              <a:rPr lang="sr-Cyrl-RS" sz="2000" dirty="0" smtClean="0"/>
              <a:t>заштите</a:t>
            </a:r>
            <a:r>
              <a:rPr lang="en-US" sz="2000" dirty="0" smtClean="0"/>
              <a:t>. </a:t>
            </a:r>
          </a:p>
          <a:p>
            <a:endParaRPr lang="en-US" sz="2000" dirty="0"/>
          </a:p>
        </p:txBody>
      </p:sp>
      <p:pic>
        <p:nvPicPr>
          <p:cNvPr id="2051" name="Picture 3" descr="C:\Users\Mirjana Petrovic\Desktop\Saveti-zdravlje-RFZ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0077" y="4581128"/>
            <a:ext cx="3059832" cy="227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Mirjana Petrovic\Desktop\2017_08_opasna_stanja_u_trudnoci_virusna_infekcija_trudnice_i_anemija_ploda_307063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8353" y="4581128"/>
            <a:ext cx="2952328" cy="227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Начело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правичности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здравствене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заштите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7239000" cy="4846320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правичности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забрану</a:t>
            </a:r>
            <a:r>
              <a:rPr lang="vi-VN" sz="2200" dirty="0" smtClean="0"/>
              <a:t> </a:t>
            </a:r>
            <a:r>
              <a:rPr lang="sr-Cyrl-RS" sz="2200" dirty="0" smtClean="0"/>
              <a:t>дискриминације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пружању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</a:t>
            </a:r>
            <a:r>
              <a:rPr lang="vi-VN" sz="2200" dirty="0" smtClean="0"/>
              <a:t> </a:t>
            </a:r>
            <a:r>
              <a:rPr lang="sr-Cyrl-RS" sz="2200" dirty="0" smtClean="0"/>
              <a:t>основу</a:t>
            </a:r>
            <a:r>
              <a:rPr lang="vi-VN" sz="2200" dirty="0" smtClean="0"/>
              <a:t> </a:t>
            </a:r>
            <a:r>
              <a:rPr lang="sr-Cyrl-RS" sz="2200" dirty="0" smtClean="0"/>
              <a:t>расе</a:t>
            </a:r>
            <a:r>
              <a:rPr lang="vi-VN" sz="2200" dirty="0" smtClean="0"/>
              <a:t>, </a:t>
            </a:r>
            <a:r>
              <a:rPr lang="sr-Cyrl-RS" sz="2200" dirty="0" smtClean="0"/>
              <a:t>пола</a:t>
            </a:r>
            <a:r>
              <a:rPr lang="vi-VN" sz="2200" dirty="0" smtClean="0"/>
              <a:t>, </a:t>
            </a:r>
            <a:r>
              <a:rPr lang="sr-Cyrl-RS" sz="2200" dirty="0" smtClean="0"/>
              <a:t>рода</a:t>
            </a:r>
            <a:r>
              <a:rPr lang="vi-VN" sz="2200" dirty="0" smtClean="0"/>
              <a:t>, </a:t>
            </a:r>
            <a:r>
              <a:rPr lang="sr-Cyrl-RS" sz="2200" dirty="0" smtClean="0"/>
              <a:t>сексуалне</a:t>
            </a:r>
            <a:r>
              <a:rPr lang="vi-VN" sz="2200" dirty="0" smtClean="0"/>
              <a:t> </a:t>
            </a:r>
            <a:r>
              <a:rPr lang="sr-Cyrl-RS" sz="2200" dirty="0" smtClean="0"/>
              <a:t>оријентације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родног</a:t>
            </a:r>
            <a:r>
              <a:rPr lang="vi-VN" sz="2200" dirty="0" smtClean="0"/>
              <a:t> </a:t>
            </a:r>
            <a:r>
              <a:rPr lang="sr-Cyrl-RS" sz="2200" dirty="0" smtClean="0"/>
              <a:t>идентитета</a:t>
            </a:r>
            <a:r>
              <a:rPr lang="vi-VN" sz="2200" dirty="0" smtClean="0"/>
              <a:t>, </a:t>
            </a:r>
            <a:r>
              <a:rPr lang="sr-Cyrl-RS" sz="2200" dirty="0" smtClean="0"/>
              <a:t>старости</a:t>
            </a:r>
            <a:r>
              <a:rPr lang="vi-VN" sz="2200" dirty="0" smtClean="0"/>
              <a:t>, </a:t>
            </a:r>
            <a:r>
              <a:rPr lang="sr-Cyrl-RS" sz="2200" dirty="0" smtClean="0"/>
              <a:t>националне</a:t>
            </a:r>
            <a:r>
              <a:rPr lang="vi-VN" sz="2200" dirty="0" smtClean="0"/>
              <a:t> </a:t>
            </a:r>
            <a:r>
              <a:rPr lang="sr-Cyrl-RS" sz="2200" dirty="0" smtClean="0"/>
              <a:t>припадности</a:t>
            </a:r>
            <a:r>
              <a:rPr lang="vi-VN" sz="2200" dirty="0" smtClean="0"/>
              <a:t>, </a:t>
            </a:r>
            <a:r>
              <a:rPr lang="sr-Cyrl-RS" sz="2200" dirty="0" smtClean="0"/>
              <a:t>социјалног</a:t>
            </a:r>
            <a:r>
              <a:rPr lang="vi-VN" sz="2200" dirty="0" smtClean="0"/>
              <a:t> </a:t>
            </a:r>
            <a:r>
              <a:rPr lang="sr-Cyrl-RS" sz="2200" dirty="0" smtClean="0"/>
              <a:t>порекла</a:t>
            </a:r>
            <a:r>
              <a:rPr lang="vi-VN" sz="2200" dirty="0" smtClean="0"/>
              <a:t>, </a:t>
            </a:r>
            <a:r>
              <a:rPr lang="sr-Cyrl-RS" sz="2200" dirty="0" smtClean="0"/>
              <a:t>вероисповести</a:t>
            </a:r>
            <a:r>
              <a:rPr lang="vi-VN" sz="2200" dirty="0" smtClean="0"/>
              <a:t>, </a:t>
            </a:r>
            <a:r>
              <a:rPr lang="sr-Cyrl-RS" sz="2200" dirty="0" smtClean="0"/>
              <a:t>политичког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другог</a:t>
            </a:r>
            <a:r>
              <a:rPr lang="vi-VN" sz="2200" dirty="0" smtClean="0"/>
              <a:t> </a:t>
            </a:r>
            <a:r>
              <a:rPr lang="sr-Cyrl-RS" sz="2200" dirty="0" smtClean="0"/>
              <a:t>убеђења</a:t>
            </a:r>
            <a:r>
              <a:rPr lang="vi-VN" sz="2200" dirty="0" smtClean="0"/>
              <a:t>, </a:t>
            </a:r>
            <a:r>
              <a:rPr lang="sr-Cyrl-RS" sz="2200" dirty="0" smtClean="0"/>
              <a:t>имовног</a:t>
            </a:r>
            <a:r>
              <a:rPr lang="vi-VN" sz="2200" dirty="0" smtClean="0"/>
              <a:t> </a:t>
            </a:r>
            <a:r>
              <a:rPr lang="sr-Cyrl-RS" sz="2200" dirty="0" smtClean="0"/>
              <a:t>стања</a:t>
            </a:r>
            <a:r>
              <a:rPr lang="vi-VN" sz="2200" dirty="0" smtClean="0"/>
              <a:t>, </a:t>
            </a:r>
            <a:r>
              <a:rPr lang="sr-Cyrl-RS" sz="2200" dirty="0" smtClean="0"/>
              <a:t>културе</a:t>
            </a:r>
            <a:r>
              <a:rPr lang="vi-VN" sz="2200" dirty="0" smtClean="0"/>
              <a:t>, </a:t>
            </a:r>
            <a:r>
              <a:rPr lang="sr-Cyrl-RS" sz="2200" dirty="0" smtClean="0"/>
              <a:t>језика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здравственог</a:t>
            </a:r>
            <a:r>
              <a:rPr lang="vi-VN" sz="2200" dirty="0" smtClean="0"/>
              <a:t> </a:t>
            </a:r>
            <a:r>
              <a:rPr lang="sr-Cyrl-RS" sz="2200" dirty="0" smtClean="0"/>
              <a:t>стања</a:t>
            </a:r>
            <a:r>
              <a:rPr lang="vi-VN" sz="2200" dirty="0" smtClean="0"/>
              <a:t>, </a:t>
            </a:r>
            <a:r>
              <a:rPr lang="sr-Cyrl-RS" sz="2200" dirty="0" smtClean="0"/>
              <a:t>врсте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, </a:t>
            </a:r>
            <a:r>
              <a:rPr lang="sr-Cyrl-RS" sz="2200" dirty="0" smtClean="0"/>
              <a:t>психичког</a:t>
            </a:r>
            <a:r>
              <a:rPr lang="vi-VN" sz="2200" dirty="0" smtClean="0"/>
              <a:t> </a:t>
            </a:r>
            <a:r>
              <a:rPr lang="sr-Cyrl-RS" sz="2200" dirty="0" smtClean="0"/>
              <a:t>или</a:t>
            </a:r>
            <a:r>
              <a:rPr lang="vi-VN" sz="2200" dirty="0" smtClean="0"/>
              <a:t> </a:t>
            </a:r>
            <a:r>
              <a:rPr lang="sr-Cyrl-RS" sz="2200" dirty="0" smtClean="0"/>
              <a:t>телесног</a:t>
            </a:r>
            <a:r>
              <a:rPr lang="vi-VN" sz="2200" dirty="0" smtClean="0"/>
              <a:t> </a:t>
            </a:r>
            <a:r>
              <a:rPr lang="sr-Cyrl-RS" sz="2200" dirty="0" smtClean="0"/>
              <a:t>инвалидитета</a:t>
            </a:r>
            <a:r>
              <a:rPr lang="vi-VN" sz="2200" dirty="0" smtClean="0"/>
              <a:t>, </a:t>
            </a:r>
            <a:r>
              <a:rPr lang="sr-Cyrl-RS" sz="2200" dirty="0" smtClean="0"/>
              <a:t>као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другог</a:t>
            </a:r>
            <a:r>
              <a:rPr lang="vi-VN" sz="2200" dirty="0" smtClean="0"/>
              <a:t> </a:t>
            </a:r>
            <a:r>
              <a:rPr lang="sr-Cyrl-RS" sz="2200" dirty="0" smtClean="0"/>
              <a:t>личног</a:t>
            </a:r>
            <a:r>
              <a:rPr lang="vi-VN" sz="2200" dirty="0" smtClean="0"/>
              <a:t> </a:t>
            </a:r>
            <a:r>
              <a:rPr lang="sr-Cyrl-RS" sz="2200" dirty="0" smtClean="0"/>
              <a:t>својства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може</a:t>
            </a:r>
            <a:r>
              <a:rPr lang="vi-VN" sz="2200" dirty="0" smtClean="0"/>
              <a:t> </a:t>
            </a:r>
            <a:r>
              <a:rPr lang="sr-Cyrl-RS" sz="2200" dirty="0" smtClean="0"/>
              <a:t>бити</a:t>
            </a:r>
            <a:r>
              <a:rPr lang="vi-VN" sz="2200" dirty="0" smtClean="0"/>
              <a:t> </a:t>
            </a:r>
            <a:r>
              <a:rPr lang="sr-Cyrl-RS" sz="2200" dirty="0" smtClean="0"/>
              <a:t>узрок</a:t>
            </a:r>
            <a:r>
              <a:rPr lang="vi-VN" sz="2200" dirty="0" smtClean="0"/>
              <a:t> </a:t>
            </a:r>
            <a:r>
              <a:rPr lang="sr-Cyrl-RS" sz="2200" dirty="0" smtClean="0"/>
              <a:t>дискриминације</a:t>
            </a:r>
            <a:r>
              <a:rPr lang="vi-VN" sz="2200" dirty="0" smtClean="0"/>
              <a:t>. </a:t>
            </a:r>
          </a:p>
          <a:p>
            <a:r>
              <a:rPr lang="sr-Cyrl-RS" sz="2200" dirty="0" smtClean="0"/>
              <a:t>Не</a:t>
            </a:r>
            <a:r>
              <a:rPr lang="en-US" sz="2200" dirty="0" smtClean="0"/>
              <a:t> </a:t>
            </a:r>
            <a:r>
              <a:rPr lang="sr-Cyrl-RS" sz="2200" dirty="0" smtClean="0"/>
              <a:t>сматрају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дискриминацијом</a:t>
            </a:r>
            <a:r>
              <a:rPr lang="en-US" sz="2200" dirty="0" smtClean="0"/>
              <a:t>, </a:t>
            </a:r>
            <a:r>
              <a:rPr lang="sr-Cyrl-RS" sz="2200" dirty="0" smtClean="0"/>
              <a:t>мере</a:t>
            </a:r>
            <a:r>
              <a:rPr lang="en-US" sz="2200" dirty="0" smtClean="0"/>
              <a:t> </a:t>
            </a:r>
            <a:r>
              <a:rPr lang="sr-Cyrl-RS" sz="2200" dirty="0" smtClean="0"/>
              <a:t>уведене</a:t>
            </a:r>
            <a:r>
              <a:rPr lang="en-US" sz="2200" dirty="0" smtClean="0"/>
              <a:t> </a:t>
            </a:r>
            <a:r>
              <a:rPr lang="sr-Cyrl-RS" sz="2200" dirty="0" smtClean="0"/>
              <a:t>ради</a:t>
            </a:r>
            <a:r>
              <a:rPr lang="en-US" sz="2200" dirty="0" smtClean="0"/>
              <a:t> </a:t>
            </a:r>
            <a:r>
              <a:rPr lang="sr-Cyrl-RS" sz="2200" dirty="0" smtClean="0"/>
              <a:t>постизања</a:t>
            </a:r>
            <a:r>
              <a:rPr lang="en-US" sz="2200" dirty="0" smtClean="0"/>
              <a:t> </a:t>
            </a:r>
            <a:r>
              <a:rPr lang="sr-Cyrl-RS" sz="2200" dirty="0" smtClean="0"/>
              <a:t>пуне</a:t>
            </a:r>
            <a:r>
              <a:rPr lang="en-US" sz="2200" dirty="0" smtClean="0"/>
              <a:t> </a:t>
            </a:r>
            <a:r>
              <a:rPr lang="sr-Cyrl-RS" sz="2200" dirty="0" smtClean="0"/>
              <a:t>равноправности</a:t>
            </a:r>
            <a:r>
              <a:rPr lang="en-US" sz="2200" dirty="0" smtClean="0"/>
              <a:t>,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напретка</a:t>
            </a:r>
            <a:r>
              <a:rPr lang="en-US" sz="2200" dirty="0" smtClean="0"/>
              <a:t> </a:t>
            </a:r>
            <a:r>
              <a:rPr lang="sr-Cyrl-RS" sz="2200" dirty="0" smtClean="0"/>
              <a:t>лица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групе</a:t>
            </a:r>
            <a:r>
              <a:rPr lang="en-US" sz="2200" dirty="0" smtClean="0"/>
              <a:t> </a:t>
            </a:r>
            <a:r>
              <a:rPr lang="sr-Cyrl-RS" sz="2200" dirty="0" smtClean="0"/>
              <a:t>лица</a:t>
            </a:r>
            <a:r>
              <a:rPr lang="en-US" sz="2200" dirty="0" smtClean="0"/>
              <a:t> </a:t>
            </a:r>
            <a:r>
              <a:rPr lang="sr-Cyrl-RS" sz="2200" dirty="0" smtClean="0"/>
              <a:t>која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налазе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неједнаком</a:t>
            </a:r>
            <a:r>
              <a:rPr lang="en-US" sz="2200" dirty="0" smtClean="0"/>
              <a:t> </a:t>
            </a:r>
            <a:r>
              <a:rPr lang="sr-Cyrl-RS" sz="2200" dirty="0" smtClean="0"/>
              <a:t>положају</a:t>
            </a:r>
            <a:r>
              <a:rPr lang="en-US" sz="2200" dirty="0" smtClean="0"/>
              <a:t>. 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Cyrl-RS" sz="2800" i="1" dirty="0" smtClean="0"/>
              <a:t>Начело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свеобухватности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здравствене</a:t>
            </a:r>
            <a:r>
              <a:rPr lang="en-US" sz="2800" i="1" dirty="0" smtClean="0"/>
              <a:t> </a:t>
            </a:r>
            <a:r>
              <a:rPr lang="sr-Cyrl-RS" sz="2800" i="1" dirty="0" smtClean="0"/>
              <a:t>заштите</a:t>
            </a:r>
            <a:r>
              <a:rPr lang="en-US" sz="2800" i="1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82042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Начело</a:t>
            </a:r>
            <a:r>
              <a:rPr lang="vi-VN" sz="2200" dirty="0" smtClean="0"/>
              <a:t> </a:t>
            </a:r>
            <a:r>
              <a:rPr lang="sr-Cyrl-RS" sz="2200" dirty="0" smtClean="0"/>
              <a:t>свеобухватности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 </a:t>
            </a:r>
            <a:r>
              <a:rPr lang="sr-Cyrl-RS" sz="2200" dirty="0" smtClean="0"/>
              <a:t>подразумева</a:t>
            </a:r>
            <a:r>
              <a:rPr lang="vi-VN" sz="2200" dirty="0" smtClean="0"/>
              <a:t> </a:t>
            </a:r>
            <a:r>
              <a:rPr lang="sr-Cyrl-RS" sz="2200" dirty="0" smtClean="0"/>
              <a:t>укључивање</a:t>
            </a:r>
            <a:r>
              <a:rPr lang="vi-VN" sz="2200" dirty="0" smtClean="0"/>
              <a:t> </a:t>
            </a:r>
            <a:r>
              <a:rPr lang="sr-Cyrl-RS" sz="2200" dirty="0" smtClean="0"/>
              <a:t>свих</a:t>
            </a:r>
            <a:r>
              <a:rPr lang="vi-VN" sz="2200" dirty="0" smtClean="0"/>
              <a:t> </a:t>
            </a:r>
            <a:r>
              <a:rPr lang="sr-Cyrl-RS" sz="2200" dirty="0" smtClean="0"/>
              <a:t>грађана</a:t>
            </a:r>
            <a:r>
              <a:rPr lang="vi-VN" sz="2200" dirty="0" smtClean="0"/>
              <a:t> </a:t>
            </a:r>
            <a:r>
              <a:rPr lang="sr-Cyrl-RS" sz="2200" dirty="0" smtClean="0"/>
              <a:t>у</a:t>
            </a:r>
            <a:r>
              <a:rPr lang="vi-VN" sz="2200" dirty="0" smtClean="0"/>
              <a:t> </a:t>
            </a:r>
            <a:r>
              <a:rPr lang="sr-Cyrl-RS" sz="2200" dirty="0" smtClean="0"/>
              <a:t>систем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vi-VN" sz="2200" dirty="0" smtClean="0"/>
              <a:t>, </a:t>
            </a:r>
            <a:r>
              <a:rPr lang="sr-Cyrl-RS" sz="2200" dirty="0" smtClean="0"/>
              <a:t>уз</a:t>
            </a:r>
            <a:r>
              <a:rPr lang="vi-VN" sz="2200" dirty="0" smtClean="0"/>
              <a:t> </a:t>
            </a:r>
            <a:r>
              <a:rPr lang="sr-Cyrl-RS" sz="2200" dirty="0" smtClean="0"/>
              <a:t>примену</a:t>
            </a:r>
            <a:r>
              <a:rPr lang="vi-VN" sz="2200" dirty="0" smtClean="0"/>
              <a:t> </a:t>
            </a:r>
            <a:r>
              <a:rPr lang="sr-Cyrl-RS" sz="2200" dirty="0" smtClean="0"/>
              <a:t>обједињених</a:t>
            </a:r>
            <a:r>
              <a:rPr lang="vi-VN" sz="2200" dirty="0" smtClean="0"/>
              <a:t> </a:t>
            </a:r>
            <a:r>
              <a:rPr lang="sr-Cyrl-RS" sz="2200" dirty="0" smtClean="0"/>
              <a:t>мера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активности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vi-VN" sz="2200" dirty="0" smtClean="0"/>
              <a:t> </a:t>
            </a:r>
            <a:r>
              <a:rPr lang="sr-Cyrl-RS" sz="2200" dirty="0" smtClean="0"/>
              <a:t>заштите</a:t>
            </a:r>
            <a:r>
              <a:rPr lang="en-US" sz="2200" dirty="0" smtClean="0"/>
              <a:t>,</a:t>
            </a:r>
            <a:r>
              <a:rPr lang="vi-VN" sz="2200" dirty="0" smtClean="0"/>
              <a:t> </a:t>
            </a:r>
            <a:r>
              <a:rPr lang="sr-Cyrl-RS" sz="2200" dirty="0" smtClean="0"/>
              <a:t>које</a:t>
            </a:r>
            <a:r>
              <a:rPr lang="vi-VN" sz="2200" dirty="0" smtClean="0"/>
              <a:t> </a:t>
            </a:r>
            <a:r>
              <a:rPr lang="sr-Cyrl-RS" sz="2200" dirty="0" smtClean="0"/>
              <a:t>обухватају</a:t>
            </a:r>
            <a:r>
              <a:rPr lang="vi-VN" sz="2200" dirty="0" smtClean="0"/>
              <a:t> </a:t>
            </a:r>
            <a:r>
              <a:rPr lang="sr-Cyrl-RS" sz="2200" dirty="0" smtClean="0"/>
              <a:t>промоцију</a:t>
            </a:r>
            <a:r>
              <a:rPr lang="vi-VN" sz="2200" dirty="0" smtClean="0"/>
              <a:t> </a:t>
            </a:r>
            <a:r>
              <a:rPr lang="sr-Cyrl-RS" sz="2200" dirty="0" smtClean="0"/>
              <a:t>здравља</a:t>
            </a:r>
            <a:r>
              <a:rPr lang="vi-VN" sz="2200" dirty="0" smtClean="0"/>
              <a:t>, </a:t>
            </a:r>
            <a:r>
              <a:rPr lang="sr-Cyrl-RS" sz="2200" dirty="0" smtClean="0"/>
              <a:t>превенцију</a:t>
            </a:r>
            <a:r>
              <a:rPr lang="vi-VN" sz="2200" dirty="0" smtClean="0"/>
              <a:t> </a:t>
            </a:r>
            <a:r>
              <a:rPr lang="sr-Cyrl-RS" sz="2200" dirty="0" smtClean="0"/>
              <a:t>болести</a:t>
            </a:r>
            <a:r>
              <a:rPr lang="vi-VN" sz="2200" dirty="0" smtClean="0"/>
              <a:t>, </a:t>
            </a:r>
            <a:r>
              <a:rPr lang="sr-Cyrl-RS" sz="2200" dirty="0" smtClean="0"/>
              <a:t>рану</a:t>
            </a:r>
            <a:r>
              <a:rPr lang="vi-VN" sz="2200" dirty="0" smtClean="0"/>
              <a:t> </a:t>
            </a:r>
            <a:r>
              <a:rPr lang="sr-Cyrl-RS" sz="2200" dirty="0" smtClean="0"/>
              <a:t>дијагнозу</a:t>
            </a:r>
            <a:r>
              <a:rPr lang="vi-VN" sz="2200" dirty="0" smtClean="0"/>
              <a:t>, </a:t>
            </a:r>
            <a:r>
              <a:rPr lang="sr-Cyrl-RS" sz="2200" dirty="0" smtClean="0"/>
              <a:t>лечење</a:t>
            </a:r>
            <a:r>
              <a:rPr lang="vi-VN" sz="2200" dirty="0" smtClean="0"/>
              <a:t>, </a:t>
            </a:r>
            <a:r>
              <a:rPr lang="sr-Cyrl-RS" sz="2200" dirty="0" smtClean="0"/>
              <a:t>здравствену</a:t>
            </a:r>
            <a:r>
              <a:rPr lang="vi-VN" sz="2200" dirty="0" smtClean="0"/>
              <a:t> </a:t>
            </a:r>
            <a:r>
              <a:rPr lang="sr-Cyrl-RS" sz="2200" dirty="0" smtClean="0"/>
              <a:t>негу</a:t>
            </a:r>
            <a:r>
              <a:rPr lang="vi-VN" sz="2200" dirty="0" smtClean="0"/>
              <a:t> </a:t>
            </a:r>
            <a:r>
              <a:rPr lang="sr-Cyrl-RS" sz="2200" dirty="0" smtClean="0"/>
              <a:t>и</a:t>
            </a:r>
            <a:r>
              <a:rPr lang="vi-VN" sz="2200" dirty="0" smtClean="0"/>
              <a:t> </a:t>
            </a:r>
            <a:r>
              <a:rPr lang="sr-Cyrl-RS" sz="2200" dirty="0" smtClean="0"/>
              <a:t>рехабилитацију</a:t>
            </a:r>
            <a:r>
              <a:rPr lang="vi-VN" sz="2200" dirty="0" smtClean="0"/>
              <a:t>. 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3077" name="Picture 5" descr="C:\Users\Mirjana Petrovic\Desktop\World-Health-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7" y="3645024"/>
            <a:ext cx="4464496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</TotalTime>
  <Words>1735</Words>
  <Application>Microsoft Office PowerPoint</Application>
  <PresentationFormat>On-screen Show (4:3)</PresentationFormat>
  <Paragraphs>180</Paragraphs>
  <Slides>39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ЗДРАВСТВЕНА  СЛУЖБА </vt:lpstr>
      <vt:lpstr>  Здравствена заштита </vt:lpstr>
      <vt:lpstr>  Право на здравствену заштиту </vt:lpstr>
      <vt:lpstr>Учесници у здравственој заштити </vt:lpstr>
      <vt:lpstr>Здравствена делатност </vt:lpstr>
      <vt:lpstr>Начела здравствене заштите  Начело поштовања људских права и вредности и права детета у здравственој заштити </vt:lpstr>
      <vt:lpstr>Начело поштовања људских права и вредности и права детета у здравственој заштити </vt:lpstr>
      <vt:lpstr>Начело правичности здравствене заштите </vt:lpstr>
      <vt:lpstr>Начело свеобухватности здравствене заштите </vt:lpstr>
      <vt:lpstr>Начело приступачности здравствене заштите </vt:lpstr>
      <vt:lpstr>Доступност </vt:lpstr>
      <vt:lpstr>Начело континуираности здравствене заштите </vt:lpstr>
      <vt:lpstr>Начело сталног унапређења квалитета  и безбедности у пружању здравствене заштите </vt:lpstr>
      <vt:lpstr>Начело ефикасности здравствене заштите</vt:lpstr>
      <vt:lpstr>ПРУЖАЊЕ ЗДРАВСТВЕНЕ ЗАШТИТЕ</vt:lpstr>
      <vt:lpstr>Облик, врсте, услови за оснивање  и престанак рада здравствених установа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Врсте, услови за оснивање и престанак рада приватне праксе </vt:lpstr>
      <vt:lpstr>PowerPoint Presentation</vt:lpstr>
      <vt:lpstr>PowerPoint Presentation</vt:lpstr>
      <vt:lpstr>PowerPoint Presentation</vt:lpstr>
      <vt:lpstr>PowerPoint Presentation</vt:lpstr>
      <vt:lpstr>Здравствена делатност на примарном нивоу здравствене заштите обухвата:</vt:lpstr>
      <vt:lpstr>Здравствена делатност на секундарном нивоу здравствене заштите </vt:lpstr>
      <vt:lpstr>Здравствена делатност на терцијарном нивоу здравствене заштите </vt:lpstr>
      <vt:lpstr>PowerPoint Presentation</vt:lpstr>
      <vt:lpstr>ОРГАНИ ЗДРАВСТВЕНЕ УСТАНОВЕ У ЈАВНОЈ СВОЈИНИ </vt:lpstr>
      <vt:lpstr>СТРУЧНИ ОРГАНИ У ЗДРАВСТВЕНОЈ УСТАНОВИ </vt:lpstr>
      <vt:lpstr>ЗДРАВСТВЕНИ РАДНИЦИ И ЗДРАВСТВЕНИ САРАДНИЦИ </vt:lpstr>
      <vt:lpstr>ЗДРАВСТВЕНИ РАДНИЦИ И ЗДРАВСТВЕНИ САРАДНИЦИ </vt:lpstr>
      <vt:lpstr>PowerPoint Presentation</vt:lpstr>
      <vt:lpstr>Стручно усавршавање здравствених радника и здравствених сарадника </vt:lpstr>
      <vt:lpstr>Хвала на пажњи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ЗДРАВСТВЕНА  СЛУЖБА</dc:title>
  <dc:creator>Mirjana Petrovic</dc:creator>
  <cp:lastModifiedBy>Majda</cp:lastModifiedBy>
  <cp:revision>329</cp:revision>
  <dcterms:created xsi:type="dcterms:W3CDTF">2019-05-02T08:11:30Z</dcterms:created>
  <dcterms:modified xsi:type="dcterms:W3CDTF">2020-09-20T13:48:42Z</dcterms:modified>
</cp:coreProperties>
</file>