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</p:sldMasterIdLst>
  <p:notesMasterIdLst>
    <p:notesMasterId r:id="rId46"/>
  </p:notesMasterIdLst>
  <p:sldIdLst>
    <p:sldId id="256" r:id="rId5"/>
    <p:sldId id="407" r:id="rId6"/>
    <p:sldId id="398" r:id="rId7"/>
    <p:sldId id="358" r:id="rId8"/>
    <p:sldId id="372" r:id="rId9"/>
    <p:sldId id="290" r:id="rId10"/>
    <p:sldId id="293" r:id="rId11"/>
    <p:sldId id="294" r:id="rId12"/>
    <p:sldId id="373" r:id="rId13"/>
    <p:sldId id="404" r:id="rId14"/>
    <p:sldId id="374" r:id="rId15"/>
    <p:sldId id="406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295" r:id="rId25"/>
    <p:sldId id="296" r:id="rId26"/>
    <p:sldId id="361" r:id="rId27"/>
    <p:sldId id="362" r:id="rId28"/>
    <p:sldId id="363" r:id="rId29"/>
    <p:sldId id="364" r:id="rId30"/>
    <p:sldId id="365" r:id="rId31"/>
    <p:sldId id="366" r:id="rId32"/>
    <p:sldId id="297" r:id="rId33"/>
    <p:sldId id="298" r:id="rId34"/>
    <p:sldId id="299" r:id="rId35"/>
    <p:sldId id="40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402" r:id="rId44"/>
    <p:sldId id="3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4D08A-FA48-4E50-86D9-2E5B5641DC9B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FF3AF-28ED-46D7-A857-8604237E5E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79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http://zzzzsbg.rs/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0FF3AF-28ED-46D7-A857-8604237E5EE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9788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90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079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408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222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959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714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9180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4916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2346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2709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093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4980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45390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970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61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90900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9733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46865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89060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2797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35416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169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13105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3420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3154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14475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38365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09800"/>
            <a:ext cx="8305800" cy="213360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029200"/>
            <a:ext cx="8305800" cy="11303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788" y="2209800"/>
            <a:ext cx="252412" cy="213995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029200"/>
            <a:ext cx="252413" cy="11430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2178163"/>
            <a:ext cx="7724180" cy="1631837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6420" y="4724401"/>
            <a:ext cx="7724180" cy="878681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D7AFBB45-990F-464A-8436-0A313E5A722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fld id="{D73CB96D-33C3-4D4A-B8C5-C68C3103591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7802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fld id="{BE7538F3-FB62-4C55-BA84-104D6B423730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fld id="{5A462F48-EA30-4BED-94C3-764FE1C11030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5905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>
            <a:lvl1pPr algn="ctr">
              <a:defRPr sz="3400" b="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257800"/>
          </a:xfrm>
        </p:spPr>
        <p:txBody>
          <a:bodyPr/>
          <a:lstStyle>
            <a:lvl1pPr>
              <a:buClr>
                <a:schemeClr val="accent1"/>
              </a:buClr>
              <a:defRPr sz="2800"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accent1"/>
              </a:buClr>
              <a:defRPr sz="2400"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accent1"/>
              </a:buCl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37407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C53ED-9AAE-4225-99EF-9ADDD01E5FAD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4AFC3-F187-413A-AD04-0492E3E3C04E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3730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2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EEA6CF-87B2-4C1F-9540-4BED492FEDF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3E9F9-1024-4E11-92D9-D7D33E244AE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72290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2C271-33D1-47BF-9661-0C1BF2241384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A896F-4628-456C-95DD-B851C906E0EB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884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7982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7AAEE-1C9B-4A07-9CB8-76C0269CA46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FF884-7CE5-4779-B0E1-53065DEE2CBF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9482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030502-AADF-40EA-B7C6-C7E2DF006575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CC53A-CCD9-4CDB-8FED-BED988F66EE9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31906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13A6BE-84F6-472B-82DE-D3D610044726}" type="datetimeFigureOut">
              <a:rPr lang="en-US">
                <a:solidFill>
                  <a:srgbClr val="EEECE1"/>
                </a:solidFill>
              </a:rPr>
              <a:pPr/>
              <a:t>10/27/2020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EEECE1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44FB0-9E2C-4A19-9912-61C1E7296A2A}" type="slidenum">
              <a:rPr lang="en-US">
                <a:solidFill>
                  <a:srgbClr val="EEECE1"/>
                </a:solidFill>
              </a:rPr>
              <a:pPr/>
              <a:t>‹#›</a:t>
            </a:fld>
            <a:endParaRPr lang="en-US">
              <a:solidFill>
                <a:srgbClr val="EEECE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7255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7B44AD-CD41-439E-B0D6-54EE7DAC4A3E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1235C-03C6-4ABD-A97C-A94135557C6A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4845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03CA5-CA8C-4643-B03D-4C0A13220061}" type="datetimeFigureOut">
              <a:rPr lang="en-US">
                <a:solidFill>
                  <a:srgbClr val="1F497D"/>
                </a:solidFill>
              </a:rPr>
              <a:pPr/>
              <a:t>10/27/2020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>
              <a:solidFill>
                <a:srgbClr val="1F497D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0ED2D-AAB2-4432-AAA3-D3F08AF21806}" type="slidenum">
              <a:rPr lang="en-US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8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682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260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0328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033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925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9F6E9-4695-4F7E-A128-6E4AC77AFADD}" type="datetimeFigureOut">
              <a:rPr lang="en-US" smtClean="0"/>
              <a:pPr/>
              <a:t>10/27/2020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180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10/27/2020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781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10/27/2020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33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B4ADC1-710C-4E75-9E76-42FBB77CFCB9}" type="datetimeFigureOut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10/27/2020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C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6BFA15-A459-4582-98A6-DF6A061F2739}" type="slidenum">
              <a:rPr lang="en-US">
                <a:solidFill>
                  <a:srgbClr val="1F497D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  <p:sp>
        <p:nvSpPr>
          <p:cNvPr id="1031" name="Straight Connector 27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prstDash val="dash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9144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1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3103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1pPr>
      <a:lvl2pPr marL="547688" indent="-27305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2pPr>
      <a:lvl3pPr marL="822325" indent="-228600" algn="l" rtl="0" eaLnBrk="1" fontAlgn="base" hangingPunct="1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3pPr>
      <a:lvl4pPr marL="1096963" indent="-228600" algn="l" rtl="0" eaLnBrk="1" fontAlgn="base" hangingPunct="1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sz="20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fontAlgn="base" hangingPunct="1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rgbClr val="10253F"/>
          </a:solidFill>
          <a:latin typeface="Calibri" pitchFamily="34" charset="0"/>
          <a:ea typeface="+mn-ea"/>
          <a:cs typeface="Calibri" pitchFamily="34" charset="0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5544616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Примарна здарвствена заштита</a:t>
            </a:r>
            <a:r>
              <a:rPr lang="en-US" sz="4400" dirty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4400" dirty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46"/>
    </mc:Choice>
    <mc:Fallback>
      <p:transition spd="slow" advTm="924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sr-Cyrl-RS" sz="2400" dirty="0"/>
              <a:t>Диспанзерски метод рада</a:t>
            </a:r>
          </a:p>
          <a:p>
            <a:pPr marL="0" indent="0">
              <a:buNone/>
              <a:defRPr/>
            </a:pPr>
            <a:endParaRPr lang="sr-Cyrl-RS" sz="2400" dirty="0"/>
          </a:p>
          <a:p>
            <a:pPr>
              <a:defRPr/>
            </a:pPr>
            <a:r>
              <a:rPr lang="sr-Cyrl-RS" sz="2400" dirty="0"/>
              <a:t>Активна здравствена заштита – мере које је нужно предузимати од стране државе и здравствене службе у организованом облику у заштити здравља становништва</a:t>
            </a:r>
          </a:p>
          <a:p>
            <a:pPr>
              <a:defRPr/>
            </a:pPr>
            <a:r>
              <a:rPr lang="sr-Cyrl-RS" sz="2400" dirty="0"/>
              <a:t>Ове мере подразумевају промоцију здравља, специфичну превенцију и рано откривање болести (вакцинација, превентивни прегледи...)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468477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2220"/>
    </mc:Choice>
    <mc:Fallback>
      <p:transition spd="slow" advTm="5222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418629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RS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Изабрани лекар-чувар капије</a:t>
            </a:r>
            <a:endParaRPr lang="en-US" sz="32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052736"/>
            <a:ext cx="8208962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/>
              <a:t>Изабрани лекар обавља здравствену заштиту у тиму са здравственим радником одговарајуће школске спреме здравствене струке. 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Законом о здравственом осигурању дефинисано је право на избор лекара у Дому здравља на подручју матичне филијале или на подручју пребивалишта, односно боравишта.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Лекар се бира из области опште медицине, педијатрије, гинекологије или стоматологије.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Сви пунолетни грађани имају право на избор доктора медицине, или  специјалисту опште медицине, односно, специјалисту медицине рада.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Деца млађа од 18 година имају право на изабраног доктора специјалисте педијатрије.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Особе женског пола старије од 15 године живота могу изабрати и  доктора специјалисту гинекологије.</a:t>
            </a:r>
          </a:p>
          <a:p>
            <a:pPr>
              <a:lnSpc>
                <a:spcPct val="90000"/>
              </a:lnSpc>
            </a:pPr>
            <a:r>
              <a:rPr lang="ru-RU" sz="2000" dirty="0"/>
              <a:t>Особе  млађе од 26 или старије од 65 година могу изабрати и доктора стоматологије.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815174864"/>
      </p:ext>
    </p:extLst>
  </p:cSld>
  <p:clrMapOvr>
    <a:masterClrMapping/>
  </p:clrMapOvr>
  <p:transition advTm="7345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RS" sz="2800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Изабрани лекар-чувар капије</a:t>
            </a:r>
            <a:endParaRPr lang="en-US" sz="28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dirty="0"/>
              <a:t>Изабрани лекар:</a:t>
            </a:r>
            <a:br>
              <a:rPr lang="ru-RU" sz="2000" dirty="0"/>
            </a:br>
            <a:r>
              <a:rPr lang="ru-RU" sz="2000" dirty="0"/>
              <a:t>1) Организује и спроводи мере на очувању и унапређењу здравља појединаца и породице;</a:t>
            </a:r>
            <a:br>
              <a:rPr lang="ru-RU" sz="2000" dirty="0"/>
            </a:br>
            <a:r>
              <a:rPr lang="ru-RU" sz="2000" dirty="0"/>
              <a:t>2) Ради на откривању и сузбијању фактора ризика за настанак болести;</a:t>
            </a:r>
            <a:br>
              <a:rPr lang="ru-RU" sz="2000" dirty="0"/>
            </a:br>
            <a:r>
              <a:rPr lang="ru-RU" sz="2000" dirty="0"/>
              <a:t>3) Врши дијагностику и благовремено лечење пацијената;</a:t>
            </a:r>
            <a:br>
              <a:rPr lang="ru-RU" sz="2000" dirty="0"/>
            </a:br>
            <a:r>
              <a:rPr lang="ru-RU" sz="2000" dirty="0"/>
              <a:t>4) Указује хитну медицинску помоћ;</a:t>
            </a:r>
            <a:br>
              <a:rPr lang="ru-RU" sz="2000" dirty="0"/>
            </a:br>
            <a:r>
              <a:rPr lang="ru-RU" sz="2000" dirty="0"/>
              <a:t>5) Упућује пацијента у одговарајућу здравствену установу према медицинским индикацијама, односно код лекара специјалисте и усклађује мишљење на предлоге за наставак лечења пацијента;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000" dirty="0"/>
              <a:t>     6) Спроводи кућно лечење, здравствену негу и палијативно збрињавање, као и лечење болесника којима је неопходно болничко лечење;</a:t>
            </a:r>
            <a:br>
              <a:rPr lang="ru-RU" sz="2000" dirty="0"/>
            </a:br>
            <a:r>
              <a:rPr lang="ru-RU" sz="2000" dirty="0"/>
              <a:t>    7) Прописује лекове и медицинска средства;</a:t>
            </a:r>
            <a:br>
              <a:rPr lang="ru-RU" sz="2000" dirty="0"/>
            </a:br>
            <a:r>
              <a:rPr lang="ru-RU" sz="2000" dirty="0"/>
              <a:t>    8) Спроводи здравствену заштиту из области менталног здравља;</a:t>
            </a:r>
            <a:br>
              <a:rPr lang="ru-RU" sz="2000" dirty="0"/>
            </a:br>
            <a:r>
              <a:rPr lang="ru-RU" sz="2000" dirty="0"/>
              <a:t>    9) Обавља и друге послове, у складу са законом.</a:t>
            </a:r>
            <a:br>
              <a:rPr lang="ru-RU" sz="2000" dirty="0"/>
            </a:br>
            <a:r>
              <a:rPr lang="ru-RU" sz="2000" dirty="0"/>
              <a:t>У поступку остваривања ЗЗ изабрани лекар упућује пацијента на секундарни и терцијарни ниво и води потпуну медицинску документацију о здравственом стању пацијента.</a:t>
            </a:r>
          </a:p>
          <a:p>
            <a:pPr eaLnBrk="1" hangingPunct="1">
              <a:lnSpc>
                <a:spcPct val="9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863827467"/>
      </p:ext>
    </p:extLst>
  </p:cSld>
  <p:clrMapOvr>
    <a:masterClrMapping/>
  </p:clrMapOvr>
  <p:transition advTm="2341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404663"/>
            <a:ext cx="8075613" cy="792089"/>
          </a:xfrm>
        </p:spPr>
        <p:txBody>
          <a:bodyPr/>
          <a:lstStyle/>
          <a:p>
            <a:pPr eaLnBrk="1" hangingPunct="1">
              <a:defRPr/>
            </a:pPr>
            <a:r>
              <a:rPr lang="sr-Cyrl-RS" dirty="0">
                <a:solidFill>
                  <a:srgbClr val="336699"/>
                </a:solidFill>
                <a:latin typeface="Calibri" pitchFamily="34" charset="0"/>
                <a:cs typeface="Calibri" pitchFamily="34" charset="0"/>
              </a:rPr>
              <a:t>Због чега је важно имати изабраног лекара</a:t>
            </a:r>
            <a:endParaRPr lang="en-US" sz="3200" dirty="0">
              <a:solidFill>
                <a:srgbClr val="336699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dirty="0"/>
              <a:t>   </a:t>
            </a:r>
            <a:r>
              <a:rPr lang="ru-RU" sz="2400" b="1" dirty="0"/>
              <a:t>Холистички приступ пацијенту</a:t>
            </a:r>
            <a:r>
              <a:rPr lang="ru-RU" sz="2400" dirty="0"/>
              <a:t>.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-Упознат је са предходним здравственим стањем и факторима ризика, стилом живота, навикама.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-Има могућност да позива на превентивне прегледе</a:t>
            </a:r>
          </a:p>
          <a:p>
            <a:pPr eaLnBrk="1" hangingPunct="1">
              <a:buFontTx/>
              <a:buNone/>
            </a:pPr>
            <a:endParaRPr lang="ru-RU" sz="2400" dirty="0"/>
          </a:p>
          <a:p>
            <a:pPr eaLnBrk="1" hangingPunct="1">
              <a:buFontTx/>
              <a:buNone/>
            </a:pPr>
            <a:r>
              <a:rPr lang="ru-RU" sz="2400" dirty="0"/>
              <a:t>-Могућност заказивања прегледа телефоном.</a:t>
            </a:r>
          </a:p>
          <a:p>
            <a:pPr eaLnBrk="1" hangingPunct="1">
              <a:buFontTx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37572016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76672"/>
            <a:ext cx="8075613" cy="631825"/>
          </a:xfrm>
        </p:spPr>
        <p:txBody>
          <a:bodyPr/>
          <a:lstStyle/>
          <a:p>
            <a:pPr algn="ctr" eaLnBrk="1" hangingPunct="1"/>
            <a:r>
              <a:rPr lang="en-US" sz="3200" b="1" dirty="0"/>
              <a:t>       </a:t>
            </a:r>
            <a:r>
              <a:rPr lang="ru-RU" sz="3200" dirty="0">
                <a:latin typeface="+mn-lt"/>
              </a:rPr>
              <a:t>Превентивне мера у области примарне здравствене заштите</a:t>
            </a:r>
            <a:endParaRPr lang="en-US" sz="3200" dirty="0">
              <a:latin typeface="+mn-lt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rgbClr val="336699"/>
                </a:solidFill>
              </a:rPr>
              <a:t>Првентивне услуге у служби ЗЗ деце 0-6 година</a:t>
            </a:r>
            <a:endParaRPr lang="en-US" sz="2400" b="1" dirty="0">
              <a:solidFill>
                <a:srgbClr val="336699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Систематски преглед</a:t>
            </a:r>
            <a:r>
              <a:rPr lang="ru-RU" sz="2400" dirty="0"/>
              <a:t>: одојче, мало дете у 2. и 4. години живота и пред полазак у школу (6./7.година).</a:t>
            </a:r>
            <a:br>
              <a:rPr lang="ru-RU" sz="2400" dirty="0"/>
            </a:br>
            <a:r>
              <a:rPr lang="ru-RU" sz="2400" b="1" dirty="0"/>
              <a:t>Контролни преглед: </a:t>
            </a:r>
            <a:r>
              <a:rPr lang="ru-RU" sz="2400" dirty="0"/>
              <a:t>одојчад, мало дете у 3. и 5. години живота.</a:t>
            </a:r>
            <a:br>
              <a:rPr lang="ru-RU" sz="2400" dirty="0"/>
            </a:br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статуса): Спроводи се према Правилнику о имунизацији и начину заштите лековима.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729624693"/>
      </p:ext>
    </p:extLst>
  </p:cSld>
  <p:clrMapOvr>
    <a:masterClrMapping/>
  </p:clrMapOvr>
  <p:transition advTm="1836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08962" cy="5761037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b="1" dirty="0">
                <a:solidFill>
                  <a:srgbClr val="336699"/>
                </a:solidFill>
              </a:rPr>
              <a:t>Првентивне услуге у служби ЗЗ школске деце и омладине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Систематски преглед</a:t>
            </a:r>
            <a:r>
              <a:rPr lang="ru-RU" sz="2400" dirty="0"/>
              <a:t>:</a:t>
            </a:r>
            <a:r>
              <a:rPr lang="en-US" sz="2400" dirty="0"/>
              <a:t> </a:t>
            </a:r>
            <a:r>
              <a:rPr lang="nn-NO" sz="2400" dirty="0"/>
              <a:t>I, III, V i VII </a:t>
            </a:r>
            <a:r>
              <a:rPr lang="ru-RU" sz="2400" dirty="0"/>
              <a:t>разред ОШ и </a:t>
            </a:r>
            <a:r>
              <a:rPr lang="en-US" sz="2400" dirty="0"/>
              <a:t>I </a:t>
            </a:r>
            <a:r>
              <a:rPr lang="sr-Cyrl-RS" sz="2400" dirty="0"/>
              <a:t>и </a:t>
            </a:r>
            <a:r>
              <a:rPr lang="en-US" sz="2400" dirty="0"/>
              <a:t>III</a:t>
            </a:r>
            <a:r>
              <a:rPr lang="ru-RU" sz="2400" dirty="0"/>
              <a:t> разред средње школе.</a:t>
            </a:r>
            <a:br>
              <a:rPr lang="ru-RU" sz="2400" dirty="0"/>
            </a:br>
            <a:r>
              <a:rPr lang="ru-RU" sz="2400" b="1" dirty="0"/>
              <a:t>Контролни преглед: </a:t>
            </a:r>
            <a:r>
              <a:rPr lang="en-US" sz="2400" dirty="0"/>
              <a:t>II, IV, VI, VIII</a:t>
            </a:r>
            <a:r>
              <a:rPr lang="sr-Cyrl-RS" sz="2400" dirty="0"/>
              <a:t> </a:t>
            </a:r>
            <a:r>
              <a:rPr lang="ru-RU" sz="2400" dirty="0"/>
              <a:t>разред ОШ и </a:t>
            </a:r>
            <a:r>
              <a:rPr lang="en-US" sz="2400" dirty="0"/>
              <a:t>II </a:t>
            </a:r>
            <a:r>
              <a:rPr lang="sr-Cyrl-RS" sz="2400" dirty="0"/>
              <a:t>и</a:t>
            </a:r>
            <a:r>
              <a:rPr lang="en-US" sz="2400" dirty="0"/>
              <a:t> IV</a:t>
            </a:r>
            <a:r>
              <a:rPr lang="ru-RU" sz="2400" dirty="0"/>
              <a:t> разред средње школе код деце са откривеним поремећајима при систематским прегледима.</a:t>
            </a:r>
            <a:br>
              <a:rPr lang="ru-RU" sz="2400" dirty="0"/>
            </a:br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статуса). Спроводи се према Правилнику о имунизацији и начину заштите лековима.</a:t>
            </a:r>
            <a:endParaRPr lang="en-US" sz="2400" dirty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54066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92150"/>
            <a:ext cx="8208962" cy="5905500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здравственој заштити студената</a:t>
            </a:r>
            <a:endParaRPr lang="en-US" sz="2800" dirty="0">
              <a:solidFill>
                <a:srgbClr val="336699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ru-RU" sz="2400" dirty="0">
                <a:solidFill>
                  <a:srgbClr val="336699"/>
                </a:solidFill>
              </a:rPr>
              <a:t>Систематски преглед: </a:t>
            </a:r>
            <a:r>
              <a:rPr lang="en-US" sz="2400" dirty="0">
                <a:solidFill>
                  <a:srgbClr val="336699"/>
                </a:solidFill>
              </a:rPr>
              <a:t>I</a:t>
            </a:r>
            <a:r>
              <a:rPr lang="ru-RU" sz="2400" dirty="0">
                <a:solidFill>
                  <a:srgbClr val="336699"/>
                </a:solidFill>
              </a:rPr>
              <a:t> и </a:t>
            </a:r>
            <a:r>
              <a:rPr lang="en-US" sz="2400" dirty="0">
                <a:solidFill>
                  <a:srgbClr val="336699"/>
                </a:solidFill>
              </a:rPr>
              <a:t>III</a:t>
            </a:r>
            <a:r>
              <a:rPr lang="ru-RU" sz="2400" dirty="0">
                <a:solidFill>
                  <a:srgbClr val="336699"/>
                </a:solidFill>
              </a:rPr>
              <a:t> година студија</a:t>
            </a:r>
            <a:endParaRPr lang="sr-Cyrl-RS" sz="2400" dirty="0">
              <a:solidFill>
                <a:srgbClr val="336699"/>
              </a:solidFill>
            </a:endParaRP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en-US" sz="2800" dirty="0">
              <a:solidFill>
                <a:srgbClr val="336699"/>
              </a:solidFill>
            </a:endParaRPr>
          </a:p>
          <a:p>
            <a:pPr algn="ctr" eaLnBrk="1" hangingPunct="1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служби ЗЗ жена</a:t>
            </a:r>
            <a:endParaRPr lang="en-US" sz="2000" b="1" dirty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b="1" dirty="0"/>
              <a:t>Преглед у вези са планирањем породице </a:t>
            </a:r>
            <a:r>
              <a:rPr lang="ru-RU" sz="2000" dirty="0"/>
              <a:t>(захтева присуство оба партнера).</a:t>
            </a:r>
            <a:br>
              <a:rPr lang="ru-RU" sz="2000" dirty="0"/>
            </a:br>
            <a:r>
              <a:rPr lang="ru-RU" sz="2000" b="1" dirty="0"/>
              <a:t>Систематски гинеколошки преглед</a:t>
            </a:r>
            <a:r>
              <a:rPr lang="ru-RU" sz="2000" dirty="0"/>
              <a:t>: Жене од 15 и више година. </a:t>
            </a:r>
            <a:br>
              <a:rPr lang="ru-RU" sz="2000" dirty="0"/>
            </a:br>
            <a:r>
              <a:rPr lang="ru-RU" sz="2000" b="1" dirty="0"/>
              <a:t>Циљани преглед на рано откривање рака грлића материце</a:t>
            </a:r>
            <a:r>
              <a:rPr lang="ru-RU" sz="2000" dirty="0"/>
              <a:t>: Жене од 20 до 65 година. </a:t>
            </a:r>
            <a:br>
              <a:rPr lang="ru-RU" sz="2000" dirty="0"/>
            </a:br>
            <a:r>
              <a:rPr lang="ru-RU" sz="2000" b="1" dirty="0"/>
              <a:t>Циљани преглед на рано откривање рака дојке</a:t>
            </a:r>
            <a:r>
              <a:rPr lang="ru-RU" sz="2000" dirty="0"/>
              <a:t>: Жене од 20 до 65 година. </a:t>
            </a:r>
            <a:br>
              <a:rPr lang="ru-RU" sz="2000" dirty="0"/>
            </a:br>
            <a:r>
              <a:rPr lang="ru-RU" sz="2000" b="1" dirty="0"/>
              <a:t>Први </a:t>
            </a:r>
            <a:r>
              <a:rPr lang="ru-RU" sz="2000" dirty="0"/>
              <a:t>(први триместар) </a:t>
            </a:r>
            <a:r>
              <a:rPr lang="ru-RU" sz="2000" b="1" dirty="0"/>
              <a:t>и контролни прегледи </a:t>
            </a:r>
            <a:r>
              <a:rPr lang="ru-RU" sz="2000" dirty="0"/>
              <a:t>(други и трећи триместар) у трудноћи. </a:t>
            </a:r>
            <a:br>
              <a:rPr lang="ru-RU" sz="2000" dirty="0"/>
            </a:br>
            <a:r>
              <a:rPr lang="ru-RU" sz="2000" b="1" dirty="0"/>
              <a:t>Ултразвучни преглед у трудноћи</a:t>
            </a:r>
            <a:br>
              <a:rPr lang="ru-RU" sz="2000" b="1" dirty="0"/>
            </a:br>
            <a:r>
              <a:rPr lang="ru-RU" sz="2000" b="1" dirty="0"/>
              <a:t>Први и контролни преглед породиље.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82669262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642938"/>
            <a:ext cx="8208962" cy="5954712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  <a:defRPr/>
            </a:pPr>
            <a:r>
              <a:rPr lang="sr-Cyrl-RS" sz="2800" dirty="0">
                <a:solidFill>
                  <a:srgbClr val="336699"/>
                </a:solidFill>
              </a:rPr>
              <a:t>Превентивне услуге у служби стоматолошке здравствене заштите</a:t>
            </a:r>
            <a:endParaRPr lang="en-US" sz="2800" dirty="0">
              <a:solidFill>
                <a:srgbClr val="336699"/>
              </a:solidFill>
            </a:endParaRPr>
          </a:p>
          <a:p>
            <a:pPr eaLnBrk="1" hangingPunct="1">
              <a:defRPr/>
            </a:pPr>
            <a:r>
              <a:rPr lang="sr-Cyrl-RS" sz="2200" b="1" dirty="0"/>
              <a:t>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9. </a:t>
            </a:r>
            <a:r>
              <a:rPr lang="sr-Cyrl-RS" sz="2200" dirty="0"/>
              <a:t>месец</a:t>
            </a:r>
            <a:endParaRPr lang="en-US" sz="2200" dirty="0"/>
          </a:p>
          <a:p>
            <a:pPr eaLnBrk="1" hangingPunct="1">
              <a:defRPr/>
            </a:pPr>
            <a:r>
              <a:rPr lang="sr-Cyrl-RS" sz="2200" b="1" dirty="0"/>
              <a:t>Систематски 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2., 6/7. </a:t>
            </a:r>
            <a:r>
              <a:rPr lang="sr-Cyrl-RS" sz="2200" dirty="0"/>
              <a:t>година</a:t>
            </a:r>
            <a:r>
              <a:rPr lang="en-US" sz="2200" dirty="0"/>
              <a:t>, I, III, V, VII </a:t>
            </a:r>
            <a:r>
              <a:rPr lang="sr-Cyrl-RS" sz="2200" dirty="0"/>
              <a:t>разред ОШ и</a:t>
            </a:r>
            <a:r>
              <a:rPr lang="en-US" sz="2200" dirty="0"/>
              <a:t> I </a:t>
            </a:r>
            <a:r>
              <a:rPr lang="en-US" sz="2200" dirty="0" err="1"/>
              <a:t>i</a:t>
            </a:r>
            <a:r>
              <a:rPr lang="en-US" sz="2200" dirty="0"/>
              <a:t> III </a:t>
            </a:r>
            <a:r>
              <a:rPr lang="sr-Cyrl-RS" sz="2200" dirty="0"/>
              <a:t>разред средње школе</a:t>
            </a:r>
            <a:r>
              <a:rPr lang="en-US" sz="2200" dirty="0"/>
              <a:t>, </a:t>
            </a:r>
            <a:r>
              <a:rPr lang="sr-Cyrl-RS" sz="2200" dirty="0"/>
              <a:t>труднице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II </a:t>
            </a:r>
            <a:r>
              <a:rPr lang="sr-Cyrl-RS" sz="2200" dirty="0"/>
              <a:t>триместру</a:t>
            </a:r>
            <a:r>
              <a:rPr lang="en-US" sz="2200" dirty="0"/>
              <a:t>. </a:t>
            </a:r>
          </a:p>
          <a:p>
            <a:pPr eaLnBrk="1" hangingPunct="1">
              <a:defRPr/>
            </a:pPr>
            <a:r>
              <a:rPr lang="sr-Cyrl-RS" sz="2200" b="1" dirty="0"/>
              <a:t>Контролни стоматолошки преглед</a:t>
            </a:r>
            <a:r>
              <a:rPr lang="en-US" sz="2200" b="1" dirty="0"/>
              <a:t>: </a:t>
            </a:r>
            <a:r>
              <a:rPr lang="en-US" sz="2200" dirty="0"/>
              <a:t>3. i 4. </a:t>
            </a:r>
            <a:r>
              <a:rPr lang="sr-Cyrl-RS" sz="2200" dirty="0"/>
              <a:t>година</a:t>
            </a:r>
            <a:r>
              <a:rPr lang="en-US" sz="2200" dirty="0"/>
              <a:t> </a:t>
            </a:r>
            <a:r>
              <a:rPr lang="sr-Cyrl-RS" sz="2200" dirty="0"/>
              <a:t>живота</a:t>
            </a:r>
            <a:r>
              <a:rPr lang="en-US" sz="2200" dirty="0"/>
              <a:t>, </a:t>
            </a:r>
            <a:r>
              <a:rPr lang="sr-Cyrl-RS" sz="2200" dirty="0"/>
              <a:t>и ученици</a:t>
            </a:r>
            <a:r>
              <a:rPr lang="en-US" sz="2200" dirty="0"/>
              <a:t> II, IV, VI </a:t>
            </a:r>
            <a:r>
              <a:rPr lang="sr-Cyrl-RS" sz="2200" dirty="0"/>
              <a:t>и</a:t>
            </a:r>
            <a:r>
              <a:rPr lang="en-US" sz="2200" dirty="0"/>
              <a:t> VIII </a:t>
            </a:r>
            <a:r>
              <a:rPr lang="sr-Cyrl-RS" sz="2200" dirty="0"/>
              <a:t>разреда ОШ и</a:t>
            </a:r>
            <a:r>
              <a:rPr lang="en-US" sz="2200" dirty="0"/>
              <a:t> II </a:t>
            </a:r>
            <a:r>
              <a:rPr lang="sr-Cyrl-RS" sz="2200" dirty="0"/>
              <a:t>и</a:t>
            </a:r>
            <a:r>
              <a:rPr lang="en-US" sz="2200" dirty="0"/>
              <a:t> IV </a:t>
            </a:r>
            <a:r>
              <a:rPr lang="sr-Cyrl-RS" sz="2200" dirty="0"/>
              <a:t>средње са откривеним поремећајима при систематским прегледима</a:t>
            </a:r>
            <a:r>
              <a:rPr lang="en-US" sz="2200" dirty="0"/>
              <a:t>,</a:t>
            </a:r>
            <a:r>
              <a:rPr lang="sr-Cyrl-RS" sz="2200" dirty="0"/>
              <a:t> породиља</a:t>
            </a:r>
            <a:r>
              <a:rPr lang="en-US" sz="2200" dirty="0"/>
              <a:t>. </a:t>
            </a:r>
          </a:p>
          <a:p>
            <a:pPr eaLnBrk="1" hangingPunct="1">
              <a:defRPr/>
            </a:pPr>
            <a:r>
              <a:rPr lang="sr-Cyrl-RS" sz="2200" b="1" dirty="0"/>
              <a:t>Скрининг ортодонтских неправилности код ученика</a:t>
            </a:r>
            <a:r>
              <a:rPr lang="en-US" sz="2200" dirty="0"/>
              <a:t> I </a:t>
            </a:r>
            <a:r>
              <a:rPr lang="sr-Cyrl-RS" sz="2200" dirty="0"/>
              <a:t>разреда</a:t>
            </a:r>
            <a:r>
              <a:rPr lang="en-US" sz="2200" dirty="0"/>
              <a:t> </a:t>
            </a:r>
            <a:r>
              <a:rPr lang="sr-Cyrl-RS" sz="2200" dirty="0"/>
              <a:t>ОШ</a:t>
            </a:r>
            <a:r>
              <a:rPr lang="en-US" sz="2200" dirty="0"/>
              <a:t>.</a:t>
            </a:r>
          </a:p>
          <a:p>
            <a:pPr eaLnBrk="1" hangingPunct="1">
              <a:defRPr/>
            </a:pPr>
            <a:r>
              <a:rPr lang="sr-Cyrl-RS" sz="2200" b="1" dirty="0"/>
              <a:t>Скрининг ризика на парадонтопатију код деце </a:t>
            </a:r>
            <a:r>
              <a:rPr lang="en-US" sz="2200" b="1" dirty="0"/>
              <a:t> </a:t>
            </a:r>
            <a:endParaRPr lang="sr-Cyrl-RS" sz="2200" dirty="0"/>
          </a:p>
          <a:p>
            <a:pPr marL="0" indent="0" eaLnBrk="1" hangingPunct="1">
              <a:buFontTx/>
              <a:buNone/>
              <a:defRPr/>
            </a:pPr>
            <a:r>
              <a:rPr lang="en-US" sz="2200" dirty="0"/>
              <a:t> </a:t>
            </a:r>
            <a:r>
              <a:rPr lang="sr-Cyrl-RS" sz="2200" dirty="0"/>
              <a:t>    узраста</a:t>
            </a:r>
            <a:r>
              <a:rPr lang="en-US" sz="2200" dirty="0"/>
              <a:t> 14/15.god.</a:t>
            </a:r>
          </a:p>
        </p:txBody>
      </p:sp>
    </p:spTree>
    <p:extLst>
      <p:ext uri="{BB962C8B-B14F-4D97-AF65-F5344CB8AC3E}">
        <p14:creationId xmlns:p14="http://schemas.microsoft.com/office/powerpoint/2010/main" xmlns="" val="50258650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08962" cy="5545137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Првентивне услуге у служби опште медицине од 19 година и више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800" b="1" dirty="0"/>
          </a:p>
          <a:p>
            <a:pPr eaLnBrk="1" hangingPunct="1"/>
            <a:r>
              <a:rPr lang="en-US" sz="2400" b="1" dirty="0" err="1"/>
              <a:t>Систематски</a:t>
            </a:r>
            <a:r>
              <a:rPr lang="en-US" sz="2400" b="1" dirty="0"/>
              <a:t> </a:t>
            </a:r>
            <a:r>
              <a:rPr lang="en-US" sz="2400" b="1" dirty="0" err="1"/>
              <a:t>преглед</a:t>
            </a:r>
            <a:r>
              <a:rPr lang="ru-RU" sz="2400" dirty="0"/>
              <a:t>: Одрасло становништво од 19 и више.</a:t>
            </a:r>
          </a:p>
          <a:p>
            <a:pPr eaLnBrk="1" hangingPunct="1"/>
            <a:r>
              <a:rPr lang="en-US" sz="2400" b="1" dirty="0" err="1"/>
              <a:t>Циљани</a:t>
            </a:r>
            <a:r>
              <a:rPr lang="en-US" sz="2400" b="1" dirty="0"/>
              <a:t> </a:t>
            </a:r>
            <a:r>
              <a:rPr lang="en-US" sz="2400" b="1" dirty="0" err="1"/>
              <a:t>преглед</a:t>
            </a:r>
            <a:r>
              <a:rPr lang="en-US" sz="2400" b="1" dirty="0"/>
              <a:t> </a:t>
            </a:r>
            <a:r>
              <a:rPr lang="en-US" sz="2400" b="1" dirty="0" err="1"/>
              <a:t>на</a:t>
            </a:r>
            <a:r>
              <a:rPr lang="en-US" sz="2400" b="1" dirty="0"/>
              <a:t> </a:t>
            </a:r>
            <a:r>
              <a:rPr lang="en-US" sz="2400" b="1" dirty="0" err="1"/>
              <a:t>рано</a:t>
            </a:r>
            <a:r>
              <a:rPr lang="en-US" sz="2400" b="1" dirty="0"/>
              <a:t> </a:t>
            </a:r>
            <a:r>
              <a:rPr lang="en-US" sz="2400" b="1" dirty="0" err="1"/>
              <a:t>откривање</a:t>
            </a:r>
            <a:r>
              <a:rPr lang="en-US" sz="2400" b="1" dirty="0"/>
              <a:t> </a:t>
            </a:r>
            <a:r>
              <a:rPr lang="en-US" sz="2400" b="1" dirty="0" err="1"/>
              <a:t>рака</a:t>
            </a:r>
            <a:r>
              <a:rPr lang="en-US" sz="2400" b="1" dirty="0"/>
              <a:t> </a:t>
            </a:r>
            <a:r>
              <a:rPr lang="en-US" sz="2400" b="1" dirty="0" err="1"/>
              <a:t>дебелог</a:t>
            </a:r>
            <a:r>
              <a:rPr lang="en-US" sz="2400" b="1" dirty="0"/>
              <a:t> </a:t>
            </a:r>
            <a:r>
              <a:rPr lang="en-US" sz="2400" b="1" dirty="0" err="1"/>
              <a:t>црева</a:t>
            </a:r>
            <a:r>
              <a:rPr lang="en-US" sz="2400" dirty="0"/>
              <a:t>: </a:t>
            </a:r>
            <a:r>
              <a:rPr lang="en-US" sz="2400" dirty="0" err="1"/>
              <a:t>Одрасло</a:t>
            </a:r>
            <a:r>
              <a:rPr lang="en-US" sz="2400" dirty="0"/>
              <a:t> </a:t>
            </a:r>
            <a:r>
              <a:rPr lang="en-US" sz="2400" dirty="0" err="1"/>
              <a:t>становништво</a:t>
            </a:r>
            <a:r>
              <a:rPr lang="en-US" sz="2400" dirty="0"/>
              <a:t> 35 и </a:t>
            </a:r>
            <a:r>
              <a:rPr lang="en-US" sz="2400" dirty="0" err="1"/>
              <a:t>више</a:t>
            </a:r>
            <a:r>
              <a:rPr lang="en-US" sz="2400" dirty="0"/>
              <a:t>.</a:t>
            </a:r>
          </a:p>
          <a:p>
            <a:pPr eaLnBrk="1" hangingPunct="1"/>
            <a:r>
              <a:rPr lang="ru-RU" sz="2400" b="1" dirty="0"/>
              <a:t>Вакцинација, ревакцинација и контролни преглед пред вакцинацију </a:t>
            </a:r>
            <a:r>
              <a:rPr lang="ru-RU" sz="2400" dirty="0"/>
              <a:t>(провера здравственог стања и вакциналног статуса): Грип и Антитетанус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17016182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08962" cy="5545137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Превентивне услуге у специјалистичко-консултативним службама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en-US" sz="2800" b="1" dirty="0"/>
          </a:p>
          <a:p>
            <a:pPr eaLnBrk="1" hangingPunct="1"/>
            <a:r>
              <a:rPr lang="ru-RU" sz="2200" b="1" dirty="0"/>
              <a:t>Превентивни одговарајући системски преглед </a:t>
            </a:r>
            <a:r>
              <a:rPr lang="ru-RU" sz="2200" dirty="0"/>
              <a:t>врши се као део систематског прегледа мале, предшколске и школске деце код офталмолога, оториноларинголога и специјалисте физикалне медицине и рехабилитације. </a:t>
            </a:r>
          </a:p>
          <a:p>
            <a:pPr eaLnBrk="1" hangingPunct="1"/>
            <a:r>
              <a:rPr lang="ru-RU" sz="2200" dirty="0"/>
              <a:t>Превентивна пнеумофтизиолошка заштита спроводи превентивне прегледе лекара на ТБЦ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351412373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endParaRPr lang="en-US" sz="2400" dirty="0"/>
          </a:p>
          <a:p>
            <a:pPr lvl="0"/>
            <a:r>
              <a:rPr lang="sr-Cyrl-RS" sz="2400" dirty="0"/>
              <a:t>Право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здравље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здравствену</a:t>
            </a:r>
            <a:r>
              <a:rPr lang="en-US" sz="2400" dirty="0"/>
              <a:t> </a:t>
            </a:r>
            <a:r>
              <a:rPr lang="sr-Cyrl-RS" sz="2400" dirty="0"/>
              <a:t>заштиту</a:t>
            </a:r>
            <a:r>
              <a:rPr lang="en-US" sz="2400" dirty="0"/>
              <a:t> </a:t>
            </a:r>
            <a:r>
              <a:rPr lang="sr-Cyrl-RS" sz="2400" dirty="0"/>
              <a:t>је</a:t>
            </a:r>
            <a:r>
              <a:rPr lang="en-US" sz="2400" dirty="0"/>
              <a:t> </a:t>
            </a:r>
            <a:r>
              <a:rPr lang="sr-Cyrl-RS" sz="2400" dirty="0"/>
              <a:t>једно</a:t>
            </a:r>
            <a:r>
              <a:rPr lang="en-US" sz="2400" dirty="0"/>
              <a:t> </a:t>
            </a:r>
            <a:r>
              <a:rPr lang="sr-Cyrl-RS" sz="2400" dirty="0"/>
              <a:t>од</a:t>
            </a:r>
            <a:r>
              <a:rPr lang="en-US" sz="2400" dirty="0"/>
              <a:t> </a:t>
            </a:r>
            <a:r>
              <a:rPr lang="sr-Cyrl-RS" sz="2400" dirty="0"/>
              <a:t>основних</a:t>
            </a:r>
            <a:r>
              <a:rPr lang="en-US" sz="2400" dirty="0"/>
              <a:t> </a:t>
            </a:r>
            <a:r>
              <a:rPr lang="sr-Cyrl-RS" sz="2400" dirty="0"/>
              <a:t>људских</a:t>
            </a:r>
            <a:r>
              <a:rPr lang="en-US" sz="2400" dirty="0"/>
              <a:t> </a:t>
            </a:r>
            <a:r>
              <a:rPr lang="sr-Cyrl-RS" sz="2400" dirty="0"/>
              <a:t>права</a:t>
            </a:r>
            <a:r>
              <a:rPr lang="en-US" sz="2400" dirty="0"/>
              <a:t> </a:t>
            </a:r>
            <a:r>
              <a:rPr lang="sr-Cyrl-RS" sz="2400" dirty="0"/>
              <a:t>загарантованих</a:t>
            </a:r>
            <a:r>
              <a:rPr lang="en-US" sz="2400" dirty="0"/>
              <a:t> </a:t>
            </a:r>
            <a:r>
              <a:rPr lang="sr-Cyrl-RS" sz="2400" dirty="0"/>
              <a:t>Уставом</a:t>
            </a:r>
            <a:r>
              <a:rPr lang="en-US" sz="2400" dirty="0"/>
              <a:t> </a:t>
            </a:r>
            <a:r>
              <a:rPr lang="sr-Cyrl-RS" sz="2400" dirty="0"/>
              <a:t>Републике</a:t>
            </a:r>
            <a:r>
              <a:rPr lang="en-US" sz="2400" dirty="0"/>
              <a:t> </a:t>
            </a:r>
            <a:r>
              <a:rPr lang="sr-Cyrl-RS" sz="2400" dirty="0"/>
              <a:t>Србије</a:t>
            </a:r>
            <a:r>
              <a:rPr lang="en-US" sz="2400" dirty="0"/>
              <a:t>; </a:t>
            </a:r>
            <a:r>
              <a:rPr lang="sr-Cyrl-RS" sz="2400" dirty="0"/>
              <a:t>сви</a:t>
            </a:r>
            <a:r>
              <a:rPr lang="en-US" sz="2400" dirty="0"/>
              <a:t> </a:t>
            </a:r>
            <a:r>
              <a:rPr lang="sr-Cyrl-RS" sz="2400" dirty="0"/>
              <a:t>би</a:t>
            </a:r>
            <a:r>
              <a:rPr lang="en-US" sz="2400" dirty="0"/>
              <a:t> </a:t>
            </a:r>
            <a:r>
              <a:rPr lang="sr-Cyrl-RS" sz="2400" dirty="0"/>
              <a:t>требало</a:t>
            </a:r>
            <a:r>
              <a:rPr lang="en-US" sz="2400" dirty="0"/>
              <a:t> </a:t>
            </a:r>
            <a:r>
              <a:rPr lang="sr-Cyrl-RS" sz="2400" dirty="0"/>
              <a:t>да</a:t>
            </a:r>
            <a:r>
              <a:rPr lang="en-US" sz="2400" dirty="0"/>
              <a:t> </a:t>
            </a:r>
            <a:r>
              <a:rPr lang="sr-Cyrl-RS" sz="2400" dirty="0"/>
              <a:t>уживају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најбољем</a:t>
            </a:r>
            <a:r>
              <a:rPr lang="en-US" sz="2400" dirty="0"/>
              <a:t> </a:t>
            </a:r>
            <a:r>
              <a:rPr lang="sr-Cyrl-RS" sz="2400" dirty="0"/>
              <a:t>здрављу</a:t>
            </a:r>
            <a:r>
              <a:rPr lang="en-US" sz="2400" dirty="0"/>
              <a:t> – </a:t>
            </a:r>
            <a:r>
              <a:rPr lang="sr-Cyrl-RS" sz="2400" dirty="0"/>
              <a:t>свака</a:t>
            </a:r>
            <a:r>
              <a:rPr lang="en-US" sz="2400" dirty="0"/>
              <a:t> </a:t>
            </a:r>
            <a:r>
              <a:rPr lang="sr-Cyrl-RS" sz="2400" dirty="0"/>
              <a:t>особа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Републици</a:t>
            </a:r>
            <a:r>
              <a:rPr lang="en-US" sz="2400" dirty="0"/>
              <a:t> </a:t>
            </a:r>
            <a:r>
              <a:rPr lang="sr-Cyrl-RS" sz="2400" dirty="0"/>
              <a:t>Србији</a:t>
            </a:r>
            <a:r>
              <a:rPr lang="en-US" sz="2400" dirty="0"/>
              <a:t> </a:t>
            </a:r>
            <a:r>
              <a:rPr lang="sr-Cyrl-RS" sz="2400" dirty="0"/>
              <a:t>треба</a:t>
            </a:r>
            <a:r>
              <a:rPr lang="en-US" sz="2400" dirty="0"/>
              <a:t> </a:t>
            </a:r>
            <a:r>
              <a:rPr lang="sr-Cyrl-RS" sz="2400" dirty="0"/>
              <a:t>да</a:t>
            </a:r>
            <a:r>
              <a:rPr lang="en-US" sz="2400" dirty="0"/>
              <a:t> </a:t>
            </a:r>
            <a:r>
              <a:rPr lang="sr-Cyrl-RS" sz="2400" dirty="0"/>
              <a:t>има</a:t>
            </a:r>
            <a:r>
              <a:rPr lang="en-US" sz="2400" dirty="0"/>
              <a:t> </a:t>
            </a:r>
            <a:r>
              <a:rPr lang="sr-Cyrl-RS" sz="2400" dirty="0"/>
              <a:t>прилику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en-US" sz="2400" dirty="0"/>
              <a:t> </a:t>
            </a:r>
            <a:r>
              <a:rPr lang="sr-Cyrl-RS" sz="2400" dirty="0"/>
              <a:t>избор</a:t>
            </a:r>
            <a:r>
              <a:rPr lang="en-US" sz="2400" dirty="0"/>
              <a:t> </a:t>
            </a:r>
            <a:r>
              <a:rPr lang="sr-Cyrl-RS" sz="2400" dirty="0"/>
              <a:t>здравих</a:t>
            </a:r>
            <a:r>
              <a:rPr lang="en-US" sz="2400" dirty="0"/>
              <a:t> </a:t>
            </a:r>
            <a:r>
              <a:rPr lang="sr-Cyrl-RS" sz="2400" dirty="0"/>
              <a:t>начина</a:t>
            </a:r>
            <a:r>
              <a:rPr lang="en-US" sz="2400" dirty="0"/>
              <a:t> </a:t>
            </a:r>
            <a:r>
              <a:rPr lang="sr-Cyrl-RS" sz="2400" dirty="0"/>
              <a:t>живота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живот</a:t>
            </a:r>
            <a:r>
              <a:rPr lang="en-US" sz="2400" dirty="0"/>
              <a:t> </a:t>
            </a:r>
            <a:r>
              <a:rPr lang="sr-Cyrl-RS" sz="2400" dirty="0"/>
              <a:t>у</a:t>
            </a:r>
            <a:r>
              <a:rPr lang="en-US" sz="2400" dirty="0"/>
              <a:t> </a:t>
            </a:r>
            <a:r>
              <a:rPr lang="sr-Cyrl-RS" sz="2400" dirty="0"/>
              <a:t>окружењу</a:t>
            </a:r>
            <a:r>
              <a:rPr lang="en-US" sz="2400" dirty="0"/>
              <a:t> </a:t>
            </a:r>
            <a:r>
              <a:rPr lang="sr-Cyrl-RS" sz="2400" dirty="0"/>
              <a:t>које</a:t>
            </a:r>
            <a:r>
              <a:rPr lang="en-US" sz="2400" dirty="0"/>
              <a:t> </a:t>
            </a:r>
            <a:r>
              <a:rPr lang="sr-Cyrl-RS" sz="2400" dirty="0"/>
              <a:t>даје</a:t>
            </a:r>
            <a:r>
              <a:rPr lang="en-US" sz="2400" dirty="0"/>
              <a:t> </a:t>
            </a:r>
            <a:r>
              <a:rPr lang="sr-Cyrl-RS" sz="2400" dirty="0"/>
              <a:t>подршку</a:t>
            </a:r>
            <a:r>
              <a:rPr lang="en-US" sz="2400" dirty="0"/>
              <a:t> </a:t>
            </a:r>
            <a:r>
              <a:rPr lang="sr-Cyrl-RS" sz="2400" dirty="0"/>
              <a:t>здрављу</a:t>
            </a:r>
            <a:r>
              <a:rPr lang="en-US" sz="2400" dirty="0"/>
              <a:t>. </a:t>
            </a:r>
            <a:endParaRPr lang="sr-Latn-RS" sz="2400" dirty="0"/>
          </a:p>
          <a:p>
            <a:pPr lvl="0"/>
            <a:endParaRPr lang="sr-Latn-R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0831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2565"/>
    </mc:Choice>
    <mc:Fallback>
      <p:transition spd="slow" advTm="3256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9900" y="346075"/>
            <a:ext cx="8075613" cy="631825"/>
          </a:xfrm>
        </p:spPr>
        <p:txBody>
          <a:bodyPr/>
          <a:lstStyle/>
          <a:p>
            <a:pPr eaLnBrk="1" hangingPunct="1"/>
            <a:r>
              <a:rPr lang="sr-Cyrl-CS" sz="4000" b="1">
                <a:solidFill>
                  <a:srgbClr val="008000"/>
                </a:solidFill>
                <a:latin typeface="Times New Roman" pitchFamily="18" charset="0"/>
              </a:rPr>
              <a:t>      </a:t>
            </a:r>
            <a:endParaRPr lang="en-US" sz="3200" b="1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8208962" cy="5184775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v"/>
            </a:pPr>
            <a:r>
              <a:rPr lang="ru-RU" sz="2800" dirty="0">
                <a:solidFill>
                  <a:srgbClr val="336699"/>
                </a:solidFill>
              </a:rPr>
              <a:t>Куративне услуге у примарној здравственој заштити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en-US" sz="2800" b="1" dirty="0">
              <a:solidFill>
                <a:srgbClr val="008000"/>
              </a:solidFill>
            </a:endParaRPr>
          </a:p>
          <a:p>
            <a:pPr eaLnBrk="1" hangingPunct="1"/>
            <a:r>
              <a:rPr lang="ru-RU" sz="2400" dirty="0"/>
              <a:t>Ове услуге се остварују у виду </a:t>
            </a:r>
            <a:r>
              <a:rPr lang="ru-RU" sz="2400" b="1" dirty="0"/>
              <a:t>првог и поновног прегледа</a:t>
            </a:r>
            <a:r>
              <a:rPr lang="ru-RU" sz="2400" dirty="0"/>
              <a:t> код изабраног лекара, као и код лекара специјалисте (офталмолога, оториноларинголога, интернисте, психијатра, физикална медицина и рехабилитација и др.).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3083909763"/>
      </p:ext>
    </p:extLst>
  </p:cSld>
  <p:clrMapOvr>
    <a:masterClrMapping/>
  </p:clrMapOvr>
  <p:transition advTm="1207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Здравствена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r>
              <a:rPr lang="sr-Cyrl-RS" sz="2800" i="1" dirty="0"/>
              <a:t>поликлиника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7715200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,</a:t>
            </a:r>
            <a:r>
              <a:rPr lang="vi-VN" sz="2200" dirty="0"/>
              <a:t> </a:t>
            </a:r>
            <a:r>
              <a:rPr lang="sr-Cyrl-RS" sz="2200" dirty="0"/>
              <a:t>поликлиника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примарном</a:t>
            </a:r>
            <a:r>
              <a:rPr lang="vi-VN" sz="2200" dirty="0"/>
              <a:t> </a:t>
            </a:r>
            <a:r>
              <a:rPr lang="sr-Cyrl-RS" sz="2200" dirty="0"/>
              <a:t>нивоу</a:t>
            </a:r>
            <a:r>
              <a:rPr lang="vi-VN" sz="2200" dirty="0"/>
              <a:t>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заштите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обезбеђује</a:t>
            </a:r>
            <a:r>
              <a:rPr lang="vi-VN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консултативну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из</a:t>
            </a:r>
            <a:r>
              <a:rPr lang="vi-VN" sz="2200" dirty="0"/>
              <a:t> </a:t>
            </a:r>
            <a:r>
              <a:rPr lang="sr-Cyrl-RS" sz="2200" dirty="0"/>
              <a:t>најмање</a:t>
            </a:r>
            <a:r>
              <a:rPr lang="vi-VN" sz="2200" dirty="0"/>
              <a:t> </a:t>
            </a:r>
            <a:r>
              <a:rPr lang="sr-Cyrl-RS" sz="2200" dirty="0"/>
              <a:t>три</a:t>
            </a:r>
            <a:r>
              <a:rPr lang="vi-VN" sz="2200" dirty="0"/>
              <a:t> </a:t>
            </a:r>
            <a:r>
              <a:rPr lang="sr-Cyrl-RS" sz="2200" dirty="0"/>
              <a:t>различите</a:t>
            </a:r>
            <a:r>
              <a:rPr lang="vi-VN" sz="2200" dirty="0"/>
              <a:t> </a:t>
            </a:r>
            <a:r>
              <a:rPr lang="sr-Cyrl-RS" sz="2200" dirty="0"/>
              <a:t>области</a:t>
            </a:r>
            <a:r>
              <a:rPr lang="vi-VN" sz="2200" dirty="0"/>
              <a:t> </a:t>
            </a:r>
            <a:r>
              <a:rPr lang="sr-Cyrl-RS" sz="2200" dirty="0"/>
              <a:t>медицине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денталне</a:t>
            </a:r>
            <a:r>
              <a:rPr lang="vi-VN" sz="2200" dirty="0"/>
              <a:t> </a:t>
            </a:r>
            <a:r>
              <a:rPr lang="sr-Cyrl-RS" sz="2200" dirty="0"/>
              <a:t>медицине</a:t>
            </a:r>
            <a:r>
              <a:rPr lang="vi-VN" sz="2200" dirty="0"/>
              <a:t>. </a:t>
            </a:r>
          </a:p>
          <a:p>
            <a:r>
              <a:rPr lang="en-US" sz="2200" dirty="0"/>
              <a:t>O</a:t>
            </a:r>
            <a:r>
              <a:rPr lang="sr-Cyrl-RS" sz="2200" dirty="0"/>
              <a:t>безбеђује</a:t>
            </a:r>
            <a:r>
              <a:rPr lang="vi-VN" sz="2200" dirty="0"/>
              <a:t> </a:t>
            </a:r>
            <a:r>
              <a:rPr lang="sr-Cyrl-RS" sz="2200" dirty="0"/>
              <a:t>лабораторијску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другу</a:t>
            </a:r>
            <a:r>
              <a:rPr lang="vi-VN" sz="2200" dirty="0"/>
              <a:t> </a:t>
            </a:r>
            <a:r>
              <a:rPr lang="sr-Cyrl-RS" sz="2200" dirty="0"/>
              <a:t>дијагностику</a:t>
            </a:r>
            <a:r>
              <a:rPr lang="vi-VN" sz="2200" dirty="0"/>
              <a:t> </a:t>
            </a:r>
            <a:r>
              <a:rPr lang="sr-Cyrl-RS" sz="2200" dirty="0"/>
              <a:t>самостално</a:t>
            </a:r>
            <a:r>
              <a:rPr lang="vi-VN" sz="2200" dirty="0"/>
              <a:t> </a:t>
            </a:r>
            <a:r>
              <a:rPr lang="sr-Cyrl-RS" sz="2200" dirty="0"/>
              <a:t>или</a:t>
            </a:r>
            <a:r>
              <a:rPr lang="vi-VN" sz="2200" dirty="0"/>
              <a:t> </a:t>
            </a:r>
            <a:r>
              <a:rPr lang="sr-Cyrl-RS" sz="2200" dirty="0"/>
              <a:t>преко</a:t>
            </a:r>
            <a:r>
              <a:rPr lang="vi-VN" sz="2200" dirty="0"/>
              <a:t> </a:t>
            </a:r>
            <a:r>
              <a:rPr lang="sr-Cyrl-RS" sz="2200" dirty="0"/>
              <a:t>друге</a:t>
            </a:r>
            <a:r>
              <a:rPr lang="vi-VN" sz="2200" dirty="0"/>
              <a:t>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установе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приватне</a:t>
            </a:r>
            <a:r>
              <a:rPr lang="vi-VN" sz="2200" dirty="0"/>
              <a:t> </a:t>
            </a:r>
            <a:r>
              <a:rPr lang="sr-Cyrl-RS" sz="2200" dirty="0"/>
              <a:t>праксе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поликлиника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организовати</a:t>
            </a:r>
            <a:r>
              <a:rPr lang="en-US" sz="2200" dirty="0"/>
              <a:t> </a:t>
            </a:r>
            <a:r>
              <a:rPr lang="sr-Cyrl-RS" sz="2200" dirty="0"/>
              <a:t>огранке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територији</a:t>
            </a:r>
            <a:r>
              <a:rPr lang="en-US" sz="2200" dirty="0"/>
              <a:t> </a:t>
            </a:r>
            <a:r>
              <a:rPr lang="sr-Cyrl-RS" sz="2200" dirty="0"/>
              <a:t>Републике</a:t>
            </a:r>
            <a:r>
              <a:rPr lang="en-US" sz="2200" dirty="0"/>
              <a:t> </a:t>
            </a:r>
            <a:r>
              <a:rPr lang="sr-Cyrl-RS" sz="2200" dirty="0"/>
              <a:t>Србије</a:t>
            </a:r>
            <a:r>
              <a:rPr lang="en-US" sz="2200" dirty="0"/>
              <a:t>.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3102"/>
    </mc:Choice>
    <mc:Fallback>
      <p:transition spd="slow" advTm="33102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268760"/>
            <a:ext cx="8172400" cy="4176464"/>
          </a:xfrm>
        </p:spPr>
        <p:txBody>
          <a:bodyPr>
            <a:normAutofit/>
          </a:bodyPr>
          <a:lstStyle/>
          <a:p>
            <a:r>
              <a:rPr lang="sr-Cyrl-RS" sz="2200" dirty="0"/>
              <a:t>Апотекарска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апотекарску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примарном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</a:t>
            </a:r>
            <a:r>
              <a:rPr lang="en-US" sz="2200" dirty="0"/>
              <a:t>e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  <a:p>
            <a:r>
              <a:rPr lang="sr-Cyrl-RS" sz="2200" u="sng" dirty="0"/>
              <a:t>Апотекарску</a:t>
            </a:r>
            <a:r>
              <a:rPr lang="en-US" sz="2200" u="sng" dirty="0"/>
              <a:t> </a:t>
            </a:r>
            <a:r>
              <a:rPr lang="sr-Cyrl-RS" sz="2200" u="sng" dirty="0"/>
              <a:t>установу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јединица</a:t>
            </a:r>
            <a:r>
              <a:rPr lang="en-US" sz="2200" u="sng" dirty="0"/>
              <a:t> </a:t>
            </a:r>
            <a:r>
              <a:rPr lang="sr-Cyrl-RS" sz="2200" u="sng" dirty="0"/>
              <a:t>локалне</a:t>
            </a:r>
            <a:r>
              <a:rPr lang="en-US" sz="2200" u="sng" dirty="0"/>
              <a:t> </a:t>
            </a:r>
            <a:r>
              <a:rPr lang="sr-Cyrl-RS" sz="2200" u="sng" dirty="0"/>
              <a:t>самоуправе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  <a:p>
            <a:endParaRPr lang="en-US" sz="2200" dirty="0"/>
          </a:p>
        </p:txBody>
      </p:sp>
      <p:pic>
        <p:nvPicPr>
          <p:cNvPr id="1026" name="Picture 2" descr="C:\Users\Mirjana Petrovic\Desktop\novi_lek_porotiv_raka_dojke_u_srbiji_evo_kada_ce_svi_lekovi_na_listi_biti_jeftiniji_4818351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2646" y="4437112"/>
            <a:ext cx="384135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070"/>
    </mc:Choice>
    <mc:Fallback>
      <p:transition spd="slow" advTm="1507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Под апотеком, подразумева се апотекарска установа, апотека</a:t>
            </a:r>
            <a:r>
              <a:rPr lang="en-US" sz="2200" dirty="0"/>
              <a:t> -</a:t>
            </a:r>
            <a:r>
              <a:rPr lang="ru-RU" sz="2200" dirty="0"/>
              <a:t> приватна пракса, апотека дома здравља и апотека као организациони део друге здравствене установе на примарном нивоу здравствене заштите у складу са законом.  </a:t>
            </a:r>
            <a:endParaRPr lang="en-US" sz="2200" dirty="0"/>
          </a:p>
          <a:p>
            <a:endParaRPr lang="ru-RU" sz="2200" dirty="0"/>
          </a:p>
          <a:p>
            <a:r>
              <a:rPr lang="ru-RU" sz="2200" dirty="0"/>
              <a:t>Апотекарску делатност обавља магистар фармације, односно магистар фармације са одговарајућом специјализацијом и фармацеутски техничар са одговарајућом школом здравствене струке.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1192"/>
    </mc:Choice>
    <mc:Fallback>
      <p:transition spd="slow" advTm="51192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24744"/>
            <a:ext cx="7704856" cy="5475008"/>
          </a:xfrm>
        </p:spPr>
        <p:txBody>
          <a:bodyPr>
            <a:normAutofit fontScale="70000" lnSpcReduction="20000"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b="1" dirty="0"/>
              <a:t>Апотекарска делатност на територији Републике Србије обавља се у:  </a:t>
            </a:r>
            <a:endParaRPr lang="en-US" b="1" dirty="0"/>
          </a:p>
          <a:p>
            <a:pPr marL="0" indent="0"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1) апотекарској установи  </a:t>
            </a:r>
            <a:endParaRPr lang="en-US" dirty="0"/>
          </a:p>
          <a:p>
            <a:endParaRPr lang="ru-RU" dirty="0"/>
          </a:p>
          <a:p>
            <a:pPr>
              <a:buNone/>
            </a:pPr>
            <a:r>
              <a:rPr lang="ru-RU" dirty="0"/>
              <a:t>2) апотеци дома здравља, односно апотеци као организационом делу друге здравствене установе на примарном нивоу здравствене заштите у складу са законом  </a:t>
            </a:r>
            <a:endParaRPr lang="en-US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3) апотеци као организационом делу здравствене установе на секундарном</a:t>
            </a:r>
            <a:r>
              <a:rPr lang="en-US" dirty="0"/>
              <a:t>,</a:t>
            </a:r>
            <a:r>
              <a:rPr lang="ru-RU" dirty="0"/>
              <a:t> или терцијарном нивоу здравствене заштите, односно здравствене установе која обавља делатност на више нивоа здравствене заштите, тј. у болничкој апотеци  </a:t>
            </a:r>
            <a:endParaRPr lang="en-US" dirty="0"/>
          </a:p>
          <a:p>
            <a:endParaRPr lang="en-US" dirty="0"/>
          </a:p>
          <a:p>
            <a:pPr>
              <a:buNone/>
            </a:pPr>
            <a:r>
              <a:rPr lang="ru-RU" dirty="0"/>
              <a:t>4) </a:t>
            </a:r>
            <a:r>
              <a:rPr lang="en-US" dirty="0"/>
              <a:t>a</a:t>
            </a:r>
            <a:r>
              <a:rPr lang="ru-RU" dirty="0"/>
              <a:t>потеци</a:t>
            </a:r>
            <a:r>
              <a:rPr lang="en-US" dirty="0"/>
              <a:t> -</a:t>
            </a:r>
            <a:r>
              <a:rPr lang="ru-RU" dirty="0"/>
              <a:t> приватној пракси  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4385"/>
    </mc:Choice>
    <mc:Fallback>
      <p:transition spd="slow" advTm="44385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7776864" cy="5330992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2000" dirty="0"/>
              <a:t>Апотекарска делатност је здравствена делатност којом се </a:t>
            </a:r>
            <a:r>
              <a:rPr lang="en-US" sz="2000" dirty="0"/>
              <a:t> </a:t>
            </a:r>
            <a:r>
              <a:rPr lang="ru-RU" sz="2000" dirty="0"/>
              <a:t>обезбеђује фармацеутска здравствена заштита грађана, а која се спроводи кроз систем здравствене заштите и обавља на примарном, секундарном и терцијарном нивоу здравствене заштите и у приватној пракси.  </a:t>
            </a:r>
            <a:endParaRPr lang="en-US" sz="2000" dirty="0"/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r>
              <a:rPr lang="ru-RU" sz="2000" b="1" dirty="0"/>
              <a:t>Апотекарска делатност обухвата:  </a:t>
            </a:r>
            <a:endParaRPr lang="en-US" sz="2000" b="1" dirty="0"/>
          </a:p>
          <a:p>
            <a:pPr marL="0" indent="0">
              <a:buNone/>
            </a:pPr>
            <a:endParaRPr lang="ru-RU" sz="1200" dirty="0"/>
          </a:p>
          <a:p>
            <a:pPr>
              <a:buNone/>
            </a:pPr>
            <a:r>
              <a:rPr lang="ru-RU" sz="2000" dirty="0"/>
              <a:t>1) снабдевање становништва, здравствених установа, приватне праксе и других правних лица лековима и медицинским средствима у складу са законом  </a:t>
            </a:r>
            <a:endParaRPr lang="en-US" sz="2000" dirty="0"/>
          </a:p>
          <a:p>
            <a:endParaRPr lang="ru-RU" sz="1200" dirty="0"/>
          </a:p>
          <a:p>
            <a:pPr>
              <a:buNone/>
            </a:pPr>
            <a:r>
              <a:rPr lang="ru-RU" sz="2000" dirty="0"/>
              <a:t>2) спровођење превентивних мера за очување, заштиту и унапређење здравља становништва, односно промоцију здравља, превенцију болести и здравствено васпитање  </a:t>
            </a:r>
            <a:endParaRPr lang="en-US" sz="2000" dirty="0"/>
          </a:p>
          <a:p>
            <a:endParaRPr lang="ru-RU" sz="1200" dirty="0"/>
          </a:p>
          <a:p>
            <a:pPr>
              <a:buNone/>
            </a:pPr>
            <a:r>
              <a:rPr lang="ru-RU" sz="2000" dirty="0"/>
              <a:t>3) издавање лекова и медицинских средстава, уз давање савета о њиховом чувању, року употребе, примени, нежељеним реакцијама и интеракцијама, правилној употреби и одлагању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838"/>
    </mc:Choice>
    <mc:Fallback>
      <p:transition spd="slow" advTm="101838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3309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4) унапређивање фармакотерапијских мера и поступака у рационалној примени лекова и медицинских средстава и пружање информација општој и стручној јавности о лековима и медицинским средствима у складу са законом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5) учешће у изради и спровођењу фармакотерапијских протокола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6) пријављивање нежељених догађаја и нежељених реакција на лекове и медицинска средства, односно фалсификованих лекова и медицинских средстав</a:t>
            </a:r>
            <a:r>
              <a:rPr lang="en-US" sz="2200" dirty="0"/>
              <a:t>a</a:t>
            </a:r>
            <a:r>
              <a:rPr lang="ru-RU" sz="2200" dirty="0"/>
              <a:t> у складу са законом којим се уређују лекови и законом којим се уређују медицинска средства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7) праћење исхода терапије, у циљу оптимизације терапије и побољшања исхода лечења, праћењем одређених параметара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8) указивање на могуће интеракције лекова са другим лековима, храном и др., као и избегавање нежељеног терапијског дуплирања примене лекова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246"/>
    </mc:Choice>
    <mc:Fallback>
      <p:transition spd="slow" advTm="7246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58868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424936" cy="5403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9) израду и издавање магистралних, односно галенских лекова</a:t>
            </a:r>
            <a:endParaRPr lang="en-US" sz="2200" dirty="0"/>
          </a:p>
          <a:p>
            <a:pPr>
              <a:buNone/>
            </a:pPr>
            <a:r>
              <a:rPr lang="ru-RU" sz="1000" dirty="0"/>
              <a:t>  </a:t>
            </a:r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10) повлачење, односно повраћај лекова и медицинских средстава из промета на мало у складу са законом и смерницама добре праксе у дистрибуцији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11) управљање фармацеутским отпадом у складу са прописима којима се уређује управљање отпадом  </a:t>
            </a:r>
            <a:endParaRPr lang="en-US" sz="2200" dirty="0"/>
          </a:p>
          <a:p>
            <a:endParaRPr lang="ru-RU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12) сарадњу са другим здравственим радницима у вези са применом лекова и медицинских средстав</a:t>
            </a:r>
            <a:r>
              <a:rPr lang="en-US" sz="2200" dirty="0"/>
              <a:t>a</a:t>
            </a:r>
            <a:r>
              <a:rPr lang="ru-RU" sz="2200" dirty="0"/>
              <a:t>  </a:t>
            </a:r>
            <a:endParaRPr lang="en-US" sz="2200" dirty="0"/>
          </a:p>
          <a:p>
            <a:endParaRPr lang="en-US" sz="1000" dirty="0"/>
          </a:p>
          <a:p>
            <a:pPr>
              <a:buNone/>
            </a:pPr>
            <a:r>
              <a:rPr lang="en-US" sz="2200" dirty="0"/>
              <a:t>	</a:t>
            </a:r>
            <a:r>
              <a:rPr lang="ru-RU" sz="2200" dirty="0"/>
              <a:t>13) друге фармацеутске услуге и послове апотекарске делатност</a:t>
            </a:r>
            <a:r>
              <a:rPr lang="sr-Cyrl-RS" sz="2200" dirty="0"/>
              <a:t>и</a:t>
            </a:r>
            <a:r>
              <a:rPr lang="ru-RU" sz="2200" dirty="0"/>
              <a:t> у складу са законом  </a:t>
            </a:r>
            <a:endParaRPr lang="en-US" sz="2200" dirty="0"/>
          </a:p>
          <a:p>
            <a:endParaRPr lang="ru-RU" sz="1000" dirty="0"/>
          </a:p>
          <a:p>
            <a:pPr marL="0" indent="0">
              <a:buFont typeface="Wingdings" pitchFamily="2" charset="2"/>
              <a:buChar char="ü"/>
            </a:pPr>
            <a:r>
              <a:rPr lang="ru-RU" sz="2200" dirty="0"/>
              <a:t>Поред промета лекова и медицинских средстава на мало, апотека може вршити промет и другим производима за унапређење и очување здравља, као и предметима опште употребе у складу са законом.  </a:t>
            </a:r>
            <a:endParaRPr lang="en-US" sz="2200" dirty="0"/>
          </a:p>
          <a:p>
            <a:pPr marL="0" indent="0">
              <a:buNone/>
            </a:pPr>
            <a:endParaRPr lang="ru-RU" sz="2200" dirty="0"/>
          </a:p>
          <a:p>
            <a:pPr marL="0" indent="0">
              <a:buFont typeface="Wingdings" pitchFamily="2" charset="2"/>
              <a:buChar char="ü"/>
            </a:pPr>
            <a:r>
              <a:rPr lang="ru-RU" sz="2200" dirty="0"/>
              <a:t>Листу производа који се, поред лекова и медицинских средстава, могу продавати у апотеци, прописује министар.  </a:t>
            </a:r>
          </a:p>
          <a:p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119"/>
    </mc:Choice>
    <mc:Fallback>
      <p:transition spd="slow" advTm="1811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39000" cy="444664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Апотекарска</a:t>
            </a:r>
            <a:r>
              <a:rPr lang="en-US" sz="2800" i="1" dirty="0"/>
              <a:t> </a:t>
            </a:r>
            <a:r>
              <a:rPr lang="sr-Cyrl-RS" sz="2800" i="1" dirty="0"/>
              <a:t>установа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908720"/>
            <a:ext cx="7488832" cy="5691032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ru-RU" sz="2400" dirty="0"/>
              <a:t>Седиште апотекарске установе, као и њени огранци, могу у свом саставу имати организационе јединице ван седишта, односно огранка, организоване као:  </a:t>
            </a:r>
            <a:endParaRPr lang="en-US" sz="2400" dirty="0"/>
          </a:p>
          <a:p>
            <a:pPr marL="0" indent="0"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/>
              <a:t>1) апотекарска јединица  </a:t>
            </a:r>
          </a:p>
          <a:p>
            <a:pPr>
              <a:buNone/>
            </a:pPr>
            <a:r>
              <a:rPr lang="ru-RU" sz="2400" dirty="0"/>
              <a:t>2) апотекарска станица  </a:t>
            </a:r>
          </a:p>
          <a:p>
            <a:pPr>
              <a:buNone/>
            </a:pPr>
            <a:r>
              <a:rPr lang="ru-RU" sz="2400" dirty="0"/>
              <a:t>3) централни магацин  </a:t>
            </a:r>
          </a:p>
          <a:p>
            <a:pPr>
              <a:buNone/>
            </a:pPr>
            <a:r>
              <a:rPr lang="ru-RU" sz="2400" dirty="0"/>
              <a:t>4) галенска лабораторија апотеке  </a:t>
            </a:r>
          </a:p>
          <a:p>
            <a:pPr>
              <a:buNone/>
            </a:pPr>
            <a:r>
              <a:rPr lang="ru-RU" sz="2400" dirty="0"/>
              <a:t>5) контролна лабораторија </a:t>
            </a:r>
            <a:endParaRPr lang="en-US" sz="2400" dirty="0"/>
          </a:p>
          <a:p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799"/>
    </mc:Choice>
    <mc:Fallback>
      <p:transition spd="slow" advTm="14799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239000" cy="444664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Завод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172400" cy="5547016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установа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примарном</a:t>
            </a:r>
            <a:r>
              <a:rPr lang="en-US" dirty="0"/>
              <a:t> </a:t>
            </a:r>
            <a:r>
              <a:rPr lang="sr-Cyrl-RS" dirty="0"/>
              <a:t>нивоу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спроводи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појединих</a:t>
            </a:r>
            <a:r>
              <a:rPr lang="en-US" dirty="0"/>
              <a:t> </a:t>
            </a:r>
            <a:r>
              <a:rPr lang="sr-Cyrl-RS" dirty="0"/>
              <a:t>групација</a:t>
            </a:r>
            <a:r>
              <a:rPr lang="en-US" dirty="0"/>
              <a:t> </a:t>
            </a:r>
            <a:r>
              <a:rPr lang="sr-Cyrl-RS" dirty="0"/>
              <a:t>становништва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поједине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. </a:t>
            </a:r>
          </a:p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примарном</a:t>
            </a:r>
            <a:r>
              <a:rPr lang="en-US" dirty="0"/>
              <a:t> </a:t>
            </a:r>
            <a:r>
              <a:rPr lang="sr-Cyrl-RS" dirty="0"/>
              <a:t>нивоу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оснива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као</a:t>
            </a:r>
            <a:r>
              <a:rPr lang="en-US" dirty="0"/>
              <a:t>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1)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здравствену</a:t>
            </a:r>
            <a:r>
              <a:rPr lang="pl-PL" dirty="0"/>
              <a:t> </a:t>
            </a:r>
            <a:r>
              <a:rPr lang="sr-Cyrl-RS" dirty="0"/>
              <a:t>заштиту</a:t>
            </a:r>
            <a:r>
              <a:rPr lang="pl-PL" dirty="0"/>
              <a:t> </a:t>
            </a:r>
            <a:r>
              <a:rPr lang="sr-Cyrl-RS" dirty="0"/>
              <a:t>студената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2)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здравствену</a:t>
            </a:r>
            <a:r>
              <a:rPr lang="pl-PL" dirty="0"/>
              <a:t> </a:t>
            </a:r>
            <a:r>
              <a:rPr lang="sr-Cyrl-RS" dirty="0"/>
              <a:t>заштиту</a:t>
            </a:r>
            <a:r>
              <a:rPr lang="pl-PL" dirty="0"/>
              <a:t> </a:t>
            </a:r>
            <a:r>
              <a:rPr lang="sr-Cyrl-RS" dirty="0"/>
              <a:t>радника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3)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ургентну</a:t>
            </a:r>
            <a:r>
              <a:rPr lang="en-US" dirty="0"/>
              <a:t> </a:t>
            </a:r>
            <a:r>
              <a:rPr lang="sr-Cyrl-RS" dirty="0"/>
              <a:t>медицину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4)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геријатрију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палијативно</a:t>
            </a:r>
            <a:r>
              <a:rPr lang="en-US" dirty="0"/>
              <a:t> </a:t>
            </a:r>
            <a:r>
              <a:rPr lang="sr-Cyrl-RS" dirty="0"/>
              <a:t>збрињавање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5) </a:t>
            </a:r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палијативно</a:t>
            </a:r>
            <a:r>
              <a:rPr lang="en-US" dirty="0"/>
              <a:t> </a:t>
            </a:r>
            <a:r>
              <a:rPr lang="sr-Cyrl-RS" dirty="0"/>
              <a:t>збрињавање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6)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денталну</a:t>
            </a:r>
            <a:r>
              <a:rPr lang="pl-PL" dirty="0"/>
              <a:t> </a:t>
            </a:r>
            <a:r>
              <a:rPr lang="sr-Cyrl-RS" dirty="0"/>
              <a:t>медицину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7)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плућне</a:t>
            </a:r>
            <a:r>
              <a:rPr lang="pl-PL" dirty="0"/>
              <a:t> </a:t>
            </a:r>
            <a:r>
              <a:rPr lang="sr-Cyrl-RS" dirty="0"/>
              <a:t>болести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 </a:t>
            </a:r>
            <a:r>
              <a:rPr lang="sr-Cyrl-RS" dirty="0"/>
              <a:t>туберкулозу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8)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кожне</a:t>
            </a:r>
            <a:r>
              <a:rPr lang="pl-PL" dirty="0"/>
              <a:t> </a:t>
            </a:r>
            <a:r>
              <a:rPr lang="sr-Cyrl-RS" dirty="0"/>
              <a:t>и</a:t>
            </a:r>
            <a:r>
              <a:rPr lang="pl-PL" dirty="0"/>
              <a:t> </a:t>
            </a:r>
            <a:r>
              <a:rPr lang="sr-Cyrl-RS" dirty="0"/>
              <a:t>венеричне</a:t>
            </a:r>
            <a:r>
              <a:rPr lang="pl-PL" dirty="0"/>
              <a:t> </a:t>
            </a:r>
            <a:r>
              <a:rPr lang="sr-Cyrl-RS" dirty="0"/>
              <a:t>болести</a:t>
            </a:r>
            <a:r>
              <a:rPr lang="pl-PL" dirty="0"/>
              <a:t>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9)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лабораторијску</a:t>
            </a:r>
            <a:r>
              <a:rPr lang="pl-PL" dirty="0"/>
              <a:t> </a:t>
            </a:r>
            <a:r>
              <a:rPr lang="sr-Cyrl-RS" dirty="0"/>
              <a:t>дијагностику</a:t>
            </a:r>
            <a:endParaRPr lang="pl-PL" dirty="0"/>
          </a:p>
          <a:p>
            <a:pPr>
              <a:buNone/>
            </a:pPr>
            <a:r>
              <a:rPr lang="en-US" dirty="0"/>
              <a:t>	</a:t>
            </a:r>
            <a:r>
              <a:rPr lang="pl-PL" dirty="0"/>
              <a:t>10) </a:t>
            </a:r>
            <a:r>
              <a:rPr lang="sr-Cyrl-RS" dirty="0"/>
              <a:t>завод</a:t>
            </a:r>
            <a:r>
              <a:rPr lang="pl-PL" dirty="0"/>
              <a:t> </a:t>
            </a:r>
            <a:r>
              <a:rPr lang="sr-Cyrl-RS" dirty="0"/>
              <a:t>за</a:t>
            </a:r>
            <a:r>
              <a:rPr lang="pl-PL" dirty="0"/>
              <a:t> </a:t>
            </a:r>
            <a:r>
              <a:rPr lang="sr-Cyrl-RS" dirty="0"/>
              <a:t>радиолошку</a:t>
            </a:r>
            <a:r>
              <a:rPr lang="pl-PL" dirty="0"/>
              <a:t> </a:t>
            </a:r>
            <a:r>
              <a:rPr lang="sr-Cyrl-RS" dirty="0"/>
              <a:t>дијагностику</a:t>
            </a:r>
            <a:r>
              <a:rPr lang="pl-PL" dirty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3890"/>
    </mc:Choice>
    <mc:Fallback>
      <p:transition spd="slow" advTm="538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xmlns="" id="{8B76335E-7EAE-4CCE-992E-DF13ADA2E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6151"/>
    </mc:Choice>
    <mc:Fallback>
      <p:transition spd="slow" advTm="136151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9000" cy="732696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/>
              <a:t>Завод</a:t>
            </a:r>
            <a:r>
              <a:rPr lang="en-US" sz="2800" i="1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992888" cy="4104456"/>
          </a:xfrm>
        </p:spPr>
        <p:txBody>
          <a:bodyPr>
            <a:normAutofit/>
          </a:bodyPr>
          <a:lstStyle/>
          <a:p>
            <a:r>
              <a:rPr lang="sr-Cyrl-RS" sz="2200" u="sng" dirty="0"/>
              <a:t>Завод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Република</a:t>
            </a:r>
            <a:r>
              <a:rPr lang="en-US" sz="2200" u="sng" dirty="0"/>
              <a:t> </a:t>
            </a:r>
            <a:r>
              <a:rPr lang="sr-Cyrl-RS" sz="2200" u="sng" dirty="0"/>
              <a:t>Србија</a:t>
            </a:r>
            <a:r>
              <a:rPr lang="en-US" sz="2200" u="sng" dirty="0"/>
              <a:t>, </a:t>
            </a:r>
            <a:r>
              <a:rPr lang="sr-Cyrl-RS" sz="2200" u="sng" dirty="0"/>
              <a:t>а</a:t>
            </a:r>
            <a:r>
              <a:rPr lang="en-US" sz="2200" u="sng" dirty="0"/>
              <a:t> </a:t>
            </a:r>
            <a:r>
              <a:rPr lang="sr-Cyrl-RS" sz="2200" u="sng" dirty="0"/>
              <a:t>на</a:t>
            </a:r>
            <a:r>
              <a:rPr lang="en-US" sz="2200" u="sng" dirty="0"/>
              <a:t> </a:t>
            </a:r>
            <a:r>
              <a:rPr lang="sr-Cyrl-RS" sz="2200" u="sng" dirty="0"/>
              <a:t>територији</a:t>
            </a:r>
            <a:r>
              <a:rPr lang="en-US" sz="2200" u="sng" dirty="0"/>
              <a:t> </a:t>
            </a:r>
            <a:r>
              <a:rPr lang="sr-Cyrl-RS" sz="2200" u="sng" dirty="0"/>
              <a:t>аутономне</a:t>
            </a:r>
            <a:r>
              <a:rPr lang="en-US" sz="2200" u="sng" dirty="0"/>
              <a:t> </a:t>
            </a:r>
            <a:r>
              <a:rPr lang="sr-Cyrl-RS" sz="2200" u="sng" dirty="0"/>
              <a:t>покрајине</a:t>
            </a:r>
            <a:r>
              <a:rPr lang="en-US" sz="2200" u="sng" dirty="0"/>
              <a:t>, </a:t>
            </a:r>
            <a:r>
              <a:rPr lang="sr-Cyrl-RS" sz="2200" u="sng" dirty="0"/>
              <a:t>аутономна</a:t>
            </a:r>
            <a:r>
              <a:rPr lang="en-US" sz="2200" u="sng" dirty="0"/>
              <a:t> </a:t>
            </a:r>
            <a:r>
              <a:rPr lang="sr-Cyrl-RS" sz="2200" u="sng" dirty="0"/>
              <a:t>покрајина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законом</a:t>
            </a:r>
            <a:r>
              <a:rPr lang="en-US" sz="2200" u="sng" dirty="0"/>
              <a:t> </a:t>
            </a:r>
            <a:r>
              <a:rPr lang="sr-Cyrl-RS" sz="2200" u="sng" dirty="0"/>
              <a:t>и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27"/>
    </mc:Choice>
    <mc:Fallback>
      <p:transition spd="slow" advTm="972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239000" cy="876712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здравствену</a:t>
            </a:r>
            <a:r>
              <a:rPr lang="pl-PL" sz="2800" dirty="0"/>
              <a:t> </a:t>
            </a:r>
            <a:r>
              <a:rPr lang="sr-Cyrl-RS" sz="2800" dirty="0"/>
              <a:t>заштиту</a:t>
            </a:r>
            <a:r>
              <a:rPr lang="pl-PL" sz="2800" dirty="0"/>
              <a:t> </a:t>
            </a:r>
            <a:r>
              <a:rPr lang="sr-Cyrl-RS" sz="2800" dirty="0"/>
              <a:t>студената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7715200" cy="558924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је</a:t>
            </a:r>
            <a:r>
              <a:rPr lang="en-US" dirty="0"/>
              <a:t> </a:t>
            </a:r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установа</a:t>
            </a:r>
            <a:r>
              <a:rPr lang="en-US" dirty="0"/>
              <a:t> </a:t>
            </a:r>
            <a:r>
              <a:rPr lang="sr-Cyrl-RS" dirty="0"/>
              <a:t>која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, </a:t>
            </a:r>
            <a:r>
              <a:rPr lang="sr-Cyrl-RS" dirty="0"/>
              <a:t>најмање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опште</a:t>
            </a:r>
            <a:r>
              <a:rPr lang="en-US" dirty="0"/>
              <a:t> </a:t>
            </a:r>
            <a:r>
              <a:rPr lang="sr-Cyrl-RS" dirty="0"/>
              <a:t>медицине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гинекологије</a:t>
            </a:r>
            <a:r>
              <a:rPr lang="en-US" dirty="0"/>
              <a:t>. </a:t>
            </a:r>
          </a:p>
          <a:p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заводу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обављати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специјалистичко</a:t>
            </a:r>
            <a:r>
              <a:rPr lang="en-US" dirty="0"/>
              <a:t> </a:t>
            </a:r>
            <a:r>
              <a:rPr lang="sr-Cyrl-RS" dirty="0"/>
              <a:t>консултативна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, </a:t>
            </a:r>
            <a:r>
              <a:rPr lang="sr-Cyrl-RS" dirty="0"/>
              <a:t>као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денталне</a:t>
            </a:r>
            <a:r>
              <a:rPr lang="en-US" dirty="0"/>
              <a:t> </a:t>
            </a:r>
            <a:r>
              <a:rPr lang="sr-Cyrl-RS" dirty="0"/>
              <a:t>медицине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Завод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мора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лабораторијску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другу</a:t>
            </a:r>
            <a:r>
              <a:rPr lang="en-US" dirty="0"/>
              <a:t> </a:t>
            </a:r>
            <a:r>
              <a:rPr lang="sr-Cyrl-RS" dirty="0"/>
              <a:t>дијагностику</a:t>
            </a:r>
            <a:r>
              <a:rPr lang="en-US" dirty="0"/>
              <a:t>, </a:t>
            </a:r>
            <a:r>
              <a:rPr lang="sr-Cyrl-RS" dirty="0"/>
              <a:t>самостално</a:t>
            </a:r>
            <a:r>
              <a:rPr lang="en-US" dirty="0"/>
              <a:t>, </a:t>
            </a:r>
            <a:r>
              <a:rPr lang="sr-Cyrl-RS" dirty="0"/>
              <a:t>или</a:t>
            </a:r>
            <a:r>
              <a:rPr lang="en-US" dirty="0"/>
              <a:t> </a:t>
            </a:r>
            <a:r>
              <a:rPr lang="sr-Cyrl-RS" dirty="0"/>
              <a:t>преко</a:t>
            </a:r>
            <a:r>
              <a:rPr lang="en-US" dirty="0"/>
              <a:t> </a:t>
            </a:r>
            <a:r>
              <a:rPr lang="sr-Cyrl-RS" dirty="0"/>
              <a:t>друге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установе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приватне</a:t>
            </a:r>
            <a:r>
              <a:rPr lang="en-US" dirty="0"/>
              <a:t> </a:t>
            </a:r>
            <a:r>
              <a:rPr lang="sr-Cyrl-RS" dirty="0"/>
              <a:t>праксе</a:t>
            </a:r>
            <a:r>
              <a:rPr lang="en-US" dirty="0"/>
              <a:t>. </a:t>
            </a:r>
          </a:p>
          <a:p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имати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стационар</a:t>
            </a:r>
            <a:r>
              <a:rPr lang="en-US" dirty="0"/>
              <a:t>. </a:t>
            </a:r>
          </a:p>
          <a:p>
            <a:r>
              <a:rPr lang="sr-Cyrl-RS" dirty="0"/>
              <a:t>Здравствена</a:t>
            </a:r>
            <a:r>
              <a:rPr lang="en-US" dirty="0"/>
              <a:t> </a:t>
            </a:r>
            <a:r>
              <a:rPr lang="sr-Cyrl-RS" dirty="0"/>
              <a:t>заштита</a:t>
            </a:r>
            <a:r>
              <a:rPr lang="en-US" dirty="0"/>
              <a:t> </a:t>
            </a:r>
            <a:r>
              <a:rPr lang="sr-Cyrl-RS" dirty="0"/>
              <a:t>студената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здравствену</a:t>
            </a:r>
            <a:r>
              <a:rPr lang="vi-VN" dirty="0"/>
              <a:t> </a:t>
            </a:r>
            <a:r>
              <a:rPr lang="sr-Cyrl-RS" dirty="0"/>
              <a:t>заштиту</a:t>
            </a:r>
            <a:r>
              <a:rPr lang="vi-VN" dirty="0"/>
              <a:t> </a:t>
            </a:r>
            <a:r>
              <a:rPr lang="sr-Cyrl-RS" dirty="0"/>
              <a:t>из</a:t>
            </a:r>
            <a:r>
              <a:rPr lang="vi-VN" dirty="0"/>
              <a:t> </a:t>
            </a:r>
            <a:r>
              <a:rPr lang="sr-Cyrl-RS" dirty="0"/>
              <a:t>области</a:t>
            </a:r>
            <a:r>
              <a:rPr lang="vi-VN" dirty="0"/>
              <a:t> </a:t>
            </a:r>
            <a:r>
              <a:rPr lang="sr-Cyrl-RS" dirty="0"/>
              <a:t>кућног</a:t>
            </a:r>
            <a:r>
              <a:rPr lang="vi-VN" dirty="0"/>
              <a:t> </a:t>
            </a:r>
            <a:r>
              <a:rPr lang="sr-Cyrl-RS" dirty="0"/>
              <a:t>лечења</a:t>
            </a:r>
            <a:r>
              <a:rPr lang="vi-VN" dirty="0"/>
              <a:t>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6688"/>
    </mc:Choice>
    <mc:Fallback>
      <p:transition spd="slow" advTm="76688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F01232-051E-4B5A-881E-446C0D5DE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3349D4-62EC-48DE-A850-2F9822427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28EE560-DBC9-41B1-9F75-959D1690312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8534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467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4407"/>
    </mc:Choice>
    <mc:Fallback>
      <p:transition spd="slow" advTm="5440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39000" cy="98072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здравствену</a:t>
            </a:r>
            <a:r>
              <a:rPr lang="pl-PL" sz="2800" dirty="0"/>
              <a:t> </a:t>
            </a:r>
            <a:r>
              <a:rPr lang="sr-Cyrl-RS" sz="2800" dirty="0"/>
              <a:t>заштиту</a:t>
            </a:r>
            <a:r>
              <a:rPr lang="pl-PL" sz="2800" dirty="0"/>
              <a:t> </a:t>
            </a:r>
            <a:r>
              <a:rPr lang="sr-Cyrl-RS" sz="2800" dirty="0"/>
              <a:t>радника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84784"/>
            <a:ext cx="7571184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радника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запослених</a:t>
            </a:r>
            <a:r>
              <a:rPr lang="en-US" sz="2200" dirty="0"/>
              <a:t>, </a:t>
            </a:r>
            <a:r>
              <a:rPr lang="sr-Cyrl-RS" sz="2200" dirty="0"/>
              <a:t>обављањем</a:t>
            </a:r>
            <a:r>
              <a:rPr lang="en-US" sz="2200" dirty="0"/>
              <a:t> </a:t>
            </a:r>
            <a:r>
              <a:rPr lang="sr-Cyrl-RS" sz="2200" dirty="0"/>
              <a:t>делатности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. </a:t>
            </a:r>
          </a:p>
          <a:p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заводу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заштиту</a:t>
            </a:r>
            <a:r>
              <a:rPr lang="en-US" sz="2200" dirty="0"/>
              <a:t> </a:t>
            </a:r>
            <a:r>
              <a:rPr lang="sr-Cyrl-RS" sz="2200" dirty="0"/>
              <a:t>радника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обављати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опште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,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, </a:t>
            </a:r>
            <a:r>
              <a:rPr lang="sr-Cyrl-RS" sz="2200" dirty="0"/>
              <a:t>гинекологије</a:t>
            </a:r>
            <a:r>
              <a:rPr lang="en-US" sz="2200" dirty="0"/>
              <a:t>, </a:t>
            </a:r>
            <a:r>
              <a:rPr lang="sr-Cyrl-RS" sz="2200" dirty="0"/>
              <a:t>као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радника</a:t>
            </a:r>
            <a:r>
              <a:rPr lang="vi-VN" sz="2200" dirty="0"/>
              <a:t> </a:t>
            </a:r>
            <a:r>
              <a:rPr lang="sr-Cyrl-RS" sz="2200" dirty="0"/>
              <a:t>обезбеђује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из</a:t>
            </a:r>
            <a:r>
              <a:rPr lang="vi-VN" sz="2200" dirty="0"/>
              <a:t> </a:t>
            </a:r>
            <a:r>
              <a:rPr lang="sr-Cyrl-RS" sz="2200" dirty="0"/>
              <a:t>области</a:t>
            </a:r>
            <a:r>
              <a:rPr lang="vi-VN" sz="2200" dirty="0"/>
              <a:t> </a:t>
            </a:r>
            <a:r>
              <a:rPr lang="sr-Cyrl-RS" sz="2200" dirty="0"/>
              <a:t>кућног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. </a:t>
            </a:r>
          </a:p>
          <a:p>
            <a:r>
              <a:rPr lang="sr-Cyrl-RS" sz="2200" dirty="0"/>
              <a:t>Послодавац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потребе</a:t>
            </a:r>
            <a:r>
              <a:rPr lang="en-US" sz="2200" dirty="0"/>
              <a:t> </a:t>
            </a:r>
            <a:r>
              <a:rPr lang="sr-Cyrl-RS" sz="2200" dirty="0"/>
              <a:t>својих</a:t>
            </a:r>
            <a:r>
              <a:rPr lang="en-US" sz="2200" dirty="0"/>
              <a:t> </a:t>
            </a:r>
            <a:r>
              <a:rPr lang="sr-Cyrl-RS" sz="2200" dirty="0"/>
              <a:t>запослених</a:t>
            </a:r>
            <a:r>
              <a:rPr lang="en-US" sz="2200" dirty="0"/>
              <a:t> </a:t>
            </a:r>
            <a:r>
              <a:rPr lang="sr-Cyrl-RS" sz="2200" dirty="0"/>
              <a:t>основати</a:t>
            </a:r>
            <a:r>
              <a:rPr lang="en-US" sz="2200" dirty="0"/>
              <a:t> </a:t>
            </a:r>
            <a:r>
              <a:rPr lang="sr-Cyrl-RS" sz="2200" dirty="0"/>
              <a:t>ординацију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,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 </a:t>
            </a:r>
            <a:r>
              <a:rPr lang="sr-Cyrl-RS" sz="2200" dirty="0"/>
              <a:t>рада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492"/>
    </mc:Choice>
    <mc:Fallback>
      <p:transition spd="slow" advTm="40492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239000" cy="444664"/>
          </a:xfrm>
        </p:spPr>
        <p:txBody>
          <a:bodyPr>
            <a:noAutofit/>
          </a:bodyPr>
          <a:lstStyle/>
          <a:p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ургентну</a:t>
            </a:r>
            <a:r>
              <a:rPr lang="en-US" sz="2800" dirty="0"/>
              <a:t> </a:t>
            </a:r>
            <a:r>
              <a:rPr lang="sr-Cyrl-RS" sz="2800" dirty="0"/>
              <a:t>медицину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7715200" cy="5547016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vi-VN" sz="2200" dirty="0"/>
              <a:t> </a:t>
            </a:r>
            <a:r>
              <a:rPr lang="sr-Cyrl-RS" sz="2200" dirty="0"/>
              <a:t>која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хитну</a:t>
            </a:r>
            <a:r>
              <a:rPr lang="vi-VN" sz="2200" dirty="0"/>
              <a:t> </a:t>
            </a:r>
            <a:r>
              <a:rPr lang="sr-Cyrl-RS" sz="2200" dirty="0"/>
              <a:t>медицинску</a:t>
            </a:r>
            <a:r>
              <a:rPr lang="vi-VN" sz="2200" dirty="0"/>
              <a:t> </a:t>
            </a:r>
            <a:r>
              <a:rPr lang="sr-Cyrl-RS" sz="2200" dirty="0"/>
              <a:t>помоћ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месту</a:t>
            </a:r>
            <a:r>
              <a:rPr lang="vi-VN" sz="2200" dirty="0"/>
              <a:t> </a:t>
            </a:r>
            <a:r>
              <a:rPr lang="sr-Cyrl-RS" sz="2200" dirty="0"/>
              <a:t>медицинске</a:t>
            </a:r>
            <a:r>
              <a:rPr lang="vi-VN" sz="2200" dirty="0"/>
              <a:t> </a:t>
            </a:r>
            <a:r>
              <a:rPr lang="sr-Cyrl-RS" sz="2200" dirty="0"/>
              <a:t>хитности</a:t>
            </a:r>
            <a:r>
              <a:rPr lang="vi-VN" sz="2200" dirty="0"/>
              <a:t>,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Заводу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, </a:t>
            </a:r>
            <a:r>
              <a:rPr lang="sr-Cyrl-RS" sz="2200" dirty="0"/>
              <a:t>током</a:t>
            </a:r>
            <a:r>
              <a:rPr lang="vi-VN" sz="2200" dirty="0"/>
              <a:t> </a:t>
            </a:r>
            <a:r>
              <a:rPr lang="sr-Cyrl-RS" sz="2200" dirty="0"/>
              <a:t>превоза</a:t>
            </a:r>
            <a:r>
              <a:rPr lang="vi-VN" sz="2200" dirty="0"/>
              <a:t> </a:t>
            </a:r>
            <a:r>
              <a:rPr lang="sr-Cyrl-RS" sz="2200" dirty="0"/>
              <a:t>оболелих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повређених</a:t>
            </a:r>
            <a:r>
              <a:rPr lang="vi-VN" sz="2200" dirty="0"/>
              <a:t>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одговарајућу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установу</a:t>
            </a:r>
            <a:r>
              <a:rPr lang="vi-VN" sz="2200" dirty="0"/>
              <a:t> </a:t>
            </a:r>
            <a:r>
              <a:rPr lang="sr-Cyrl-RS" sz="2200" dirty="0"/>
              <a:t>ради</a:t>
            </a:r>
            <a:r>
              <a:rPr lang="vi-VN" sz="2200" dirty="0"/>
              <a:t> </a:t>
            </a:r>
            <a:r>
              <a:rPr lang="sr-Cyrl-RS" sz="2200" dirty="0"/>
              <a:t>дефинитивног</a:t>
            </a:r>
            <a:r>
              <a:rPr lang="vi-VN" sz="2200" dirty="0"/>
              <a:t> </a:t>
            </a:r>
            <a:r>
              <a:rPr lang="sr-Cyrl-RS" sz="2200" dirty="0"/>
              <a:t>збрињавања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, </a:t>
            </a:r>
            <a:r>
              <a:rPr lang="sr-Cyrl-RS" sz="2200" dirty="0"/>
              <a:t>као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хитан</a:t>
            </a:r>
            <a:r>
              <a:rPr lang="vi-VN" sz="2200" dirty="0"/>
              <a:t> </a:t>
            </a:r>
            <a:r>
              <a:rPr lang="sr-Cyrl-RS" sz="2200" dirty="0"/>
              <a:t>санитетски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en-US" sz="2200" dirty="0"/>
              <a:t>,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vi-VN" sz="2200" dirty="0"/>
              <a:t> </a:t>
            </a:r>
            <a:r>
              <a:rPr lang="sr-Cyrl-RS" sz="2200" dirty="0"/>
              <a:t>пацијената</a:t>
            </a:r>
            <a:r>
              <a:rPr lang="vi-VN" sz="2200" dirty="0"/>
              <a:t> </a:t>
            </a:r>
            <a:r>
              <a:rPr lang="sr-Cyrl-RS" sz="2200" dirty="0"/>
              <a:t>на</a:t>
            </a:r>
            <a:r>
              <a:rPr lang="vi-VN" sz="2200" dirty="0"/>
              <a:t> </a:t>
            </a:r>
            <a:r>
              <a:rPr lang="sr-Cyrl-RS" sz="2200" dirty="0"/>
              <a:t>дијализи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ургентну</a:t>
            </a:r>
            <a:r>
              <a:rPr lang="vi-VN" sz="2200" dirty="0"/>
              <a:t> </a:t>
            </a:r>
            <a:r>
              <a:rPr lang="sr-Cyrl-RS" sz="2200" dirty="0"/>
              <a:t>медицину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санитетски</a:t>
            </a:r>
            <a:r>
              <a:rPr lang="vi-VN" sz="2200" dirty="0"/>
              <a:t> </a:t>
            </a:r>
            <a:r>
              <a:rPr lang="sr-Cyrl-RS" sz="2200" dirty="0"/>
              <a:t>превоз</a:t>
            </a:r>
            <a:r>
              <a:rPr lang="vi-VN" sz="2200" dirty="0"/>
              <a:t> </a:t>
            </a:r>
            <a:r>
              <a:rPr lang="sr-Cyrl-RS" sz="2200" dirty="0"/>
              <a:t>који</a:t>
            </a:r>
            <a:r>
              <a:rPr lang="vi-VN" sz="2200" dirty="0"/>
              <a:t> </a:t>
            </a:r>
            <a:r>
              <a:rPr lang="sr-Cyrl-RS" sz="2200" dirty="0"/>
              <a:t>није</a:t>
            </a:r>
            <a:r>
              <a:rPr lang="vi-VN" sz="2200" dirty="0"/>
              <a:t> </a:t>
            </a:r>
            <a:r>
              <a:rPr lang="sr-Cyrl-RS" sz="2200" dirty="0"/>
              <a:t>хитан</a:t>
            </a:r>
            <a:r>
              <a:rPr lang="vi-VN" sz="2200" dirty="0"/>
              <a:t>, </a:t>
            </a:r>
            <a:r>
              <a:rPr lang="sr-Cyrl-RS" sz="2200" dirty="0"/>
              <a:t>када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оправдан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медицински</a:t>
            </a:r>
            <a:r>
              <a:rPr lang="vi-VN" sz="2200" dirty="0"/>
              <a:t> </a:t>
            </a:r>
            <a:r>
              <a:rPr lang="sr-Cyrl-RS" sz="2200" dirty="0"/>
              <a:t>неопходан</a:t>
            </a:r>
            <a:r>
              <a:rPr lang="vi-VN" sz="2200" dirty="0"/>
              <a:t>, </a:t>
            </a:r>
            <a:r>
              <a:rPr lang="sr-Cyrl-RS" sz="2200" dirty="0"/>
              <a:t>у</a:t>
            </a:r>
            <a:r>
              <a:rPr lang="vi-VN" sz="2200" dirty="0"/>
              <a:t> </a:t>
            </a:r>
            <a:r>
              <a:rPr lang="sr-Cyrl-RS" sz="2200" dirty="0"/>
              <a:t>складу</a:t>
            </a:r>
            <a:r>
              <a:rPr lang="vi-VN" sz="2200" dirty="0"/>
              <a:t> </a:t>
            </a:r>
            <a:r>
              <a:rPr lang="sr-Cyrl-RS" sz="2200" dirty="0"/>
              <a:t>са</a:t>
            </a:r>
            <a:r>
              <a:rPr lang="vi-VN" sz="2200" dirty="0"/>
              <a:t> </a:t>
            </a:r>
            <a:r>
              <a:rPr lang="sr-Cyrl-RS" sz="2200" dirty="0"/>
              <a:t>прописима</a:t>
            </a:r>
            <a:r>
              <a:rPr lang="vi-VN" sz="2200" dirty="0"/>
              <a:t> </a:t>
            </a:r>
            <a:r>
              <a:rPr lang="sr-Cyrl-RS" sz="2200" dirty="0"/>
              <a:t>којима</a:t>
            </a:r>
            <a:r>
              <a:rPr lang="vi-VN" sz="2200" dirty="0"/>
              <a:t> </a:t>
            </a:r>
            <a:r>
              <a:rPr lang="sr-Cyrl-RS" sz="2200" dirty="0"/>
              <a:t>се</a:t>
            </a:r>
            <a:r>
              <a:rPr lang="vi-VN" sz="2200" dirty="0"/>
              <a:t> </a:t>
            </a:r>
            <a:r>
              <a:rPr lang="sr-Cyrl-RS" sz="2200" dirty="0"/>
              <a:t>уређује</a:t>
            </a:r>
            <a:r>
              <a:rPr lang="vi-VN" sz="2200" dirty="0"/>
              <a:t> </a:t>
            </a:r>
            <a:r>
              <a:rPr lang="sr-Cyrl-RS" sz="2200" dirty="0"/>
              <a:t>обавезно</a:t>
            </a:r>
            <a:r>
              <a:rPr lang="vi-VN" sz="2200" dirty="0"/>
              <a:t> </a:t>
            </a:r>
            <a:r>
              <a:rPr lang="sr-Cyrl-RS" sz="2200" dirty="0"/>
              <a:t>здравствено</a:t>
            </a:r>
            <a:r>
              <a:rPr lang="vi-VN" sz="2200" dirty="0"/>
              <a:t> </a:t>
            </a:r>
            <a:r>
              <a:rPr lang="sr-Cyrl-RS" sz="2200" dirty="0"/>
              <a:t>осигурање</a:t>
            </a:r>
            <a:r>
              <a:rPr lang="vi-VN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ургентну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оснива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територију</a:t>
            </a:r>
            <a:r>
              <a:rPr lang="en-US" sz="2200" dirty="0"/>
              <a:t> </a:t>
            </a:r>
            <a:r>
              <a:rPr lang="sr-Cyrl-RS" sz="2200" dirty="0"/>
              <a:t>једне</a:t>
            </a:r>
            <a:r>
              <a:rPr lang="en-US" sz="2200" dirty="0"/>
              <a:t>, </a:t>
            </a:r>
            <a:r>
              <a:rPr lang="sr-Cyrl-RS" sz="2200" dirty="0"/>
              <a:t>или</a:t>
            </a:r>
            <a:r>
              <a:rPr lang="en-US" sz="2200" dirty="0"/>
              <a:t> </a:t>
            </a:r>
            <a:r>
              <a:rPr lang="sr-Cyrl-RS" sz="2200" dirty="0"/>
              <a:t>више</a:t>
            </a:r>
            <a:r>
              <a:rPr lang="en-US" sz="2200" dirty="0"/>
              <a:t> </a:t>
            </a:r>
            <a:r>
              <a:rPr lang="sr-Cyrl-RS" sz="2200" dirty="0"/>
              <a:t>јединица</a:t>
            </a:r>
            <a:r>
              <a:rPr lang="en-US" sz="2200" dirty="0"/>
              <a:t> </a:t>
            </a:r>
            <a:r>
              <a:rPr lang="sr-Cyrl-RS" sz="2200" dirty="0"/>
              <a:t>локалне</a:t>
            </a:r>
            <a:r>
              <a:rPr lang="en-US" sz="2200" dirty="0"/>
              <a:t> </a:t>
            </a:r>
            <a:r>
              <a:rPr lang="sr-Cyrl-RS" sz="2200" dirty="0"/>
              <a:t>самоуправе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6784"/>
    </mc:Choice>
    <mc:Fallback>
      <p:transition spd="slow" advTm="56784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239000" cy="1020728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геријатрију</a:t>
            </a:r>
            <a:r>
              <a:rPr lang="en-US" sz="2800" dirty="0"/>
              <a:t> </a:t>
            </a:r>
            <a:r>
              <a:rPr lang="sr-Cyrl-RS" sz="2800" dirty="0"/>
              <a:t>и</a:t>
            </a:r>
            <a:r>
              <a:rPr lang="en-US" sz="2800" dirty="0"/>
              <a:t> </a:t>
            </a:r>
            <a:r>
              <a:rPr lang="sr-Cyrl-RS" sz="2800" dirty="0"/>
              <a:t>палијативно</a:t>
            </a:r>
            <a:r>
              <a:rPr lang="en-US" sz="2800" dirty="0"/>
              <a:t> </a:t>
            </a:r>
            <a:r>
              <a:rPr lang="sr-Cyrl-RS" sz="2800" dirty="0"/>
              <a:t>збрињавање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7643192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геријатрију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палијативно</a:t>
            </a:r>
            <a:r>
              <a:rPr lang="vi-VN" sz="2200" dirty="0"/>
              <a:t> </a:t>
            </a:r>
            <a:r>
              <a:rPr lang="sr-Cyrl-RS" sz="2200" dirty="0"/>
              <a:t>збрињавање</a:t>
            </a:r>
            <a:r>
              <a:rPr lang="vi-VN" sz="2200" dirty="0"/>
              <a:t> </a:t>
            </a:r>
            <a:r>
              <a:rPr lang="sr-Cyrl-RS" sz="2200" dirty="0"/>
              <a:t>је</a:t>
            </a:r>
            <a:r>
              <a:rPr lang="vi-VN" sz="2200" dirty="0"/>
              <a:t> </a:t>
            </a:r>
            <a:r>
              <a:rPr lang="sr-Cyrl-RS" sz="2200" dirty="0"/>
              <a:t>здравствена</a:t>
            </a:r>
            <a:r>
              <a:rPr lang="vi-VN" sz="2200" dirty="0"/>
              <a:t> </a:t>
            </a:r>
            <a:r>
              <a:rPr lang="sr-Cyrl-RS" sz="2200" dirty="0"/>
              <a:t>установа</a:t>
            </a:r>
            <a:r>
              <a:rPr lang="vi-VN" sz="2200" dirty="0"/>
              <a:t> </a:t>
            </a:r>
            <a:r>
              <a:rPr lang="sr-Cyrl-RS" sz="2200" dirty="0"/>
              <a:t>која</a:t>
            </a:r>
            <a:r>
              <a:rPr lang="vi-VN" sz="2200" dirty="0"/>
              <a:t> </a:t>
            </a:r>
            <a:r>
              <a:rPr lang="sr-Cyrl-RS" sz="2200" dirty="0"/>
              <a:t>обавља</a:t>
            </a:r>
            <a:r>
              <a:rPr lang="vi-VN" sz="2200" dirty="0"/>
              <a:t> </a:t>
            </a:r>
            <a:r>
              <a:rPr lang="sr-Cyrl-RS" sz="2200" dirty="0"/>
              <a:t>здравствену</a:t>
            </a:r>
            <a:r>
              <a:rPr lang="vi-VN" sz="2200" dirty="0"/>
              <a:t> </a:t>
            </a:r>
            <a:r>
              <a:rPr lang="sr-Cyrl-RS" sz="2200" dirty="0"/>
              <a:t>заштиту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спроводи</a:t>
            </a:r>
            <a:r>
              <a:rPr lang="vi-VN" sz="2200" dirty="0"/>
              <a:t> </a:t>
            </a:r>
            <a:r>
              <a:rPr lang="sr-Cyrl-RS" sz="2200" dirty="0"/>
              <a:t>мере</a:t>
            </a:r>
            <a:r>
              <a:rPr lang="vi-VN" sz="2200" dirty="0"/>
              <a:t> </a:t>
            </a:r>
            <a:r>
              <a:rPr lang="sr-Cyrl-RS" sz="2200" dirty="0"/>
              <a:t>за</a:t>
            </a:r>
            <a:r>
              <a:rPr lang="vi-VN" sz="2200" dirty="0"/>
              <a:t> </a:t>
            </a:r>
            <a:r>
              <a:rPr lang="sr-Cyrl-RS" sz="2200" dirty="0"/>
              <a:t>очување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унапређење</a:t>
            </a:r>
            <a:r>
              <a:rPr lang="vi-VN" sz="2200" dirty="0"/>
              <a:t> </a:t>
            </a:r>
            <a:r>
              <a:rPr lang="sr-Cyrl-RS" sz="2200" dirty="0"/>
              <a:t>здравља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превенцију</a:t>
            </a:r>
            <a:r>
              <a:rPr lang="vi-VN" sz="2200" dirty="0"/>
              <a:t> </a:t>
            </a:r>
            <a:r>
              <a:rPr lang="sr-Cyrl-RS" sz="2200" dirty="0"/>
              <a:t>болести</a:t>
            </a:r>
            <a:r>
              <a:rPr lang="vi-VN" sz="2200" dirty="0"/>
              <a:t>, </a:t>
            </a:r>
            <a:r>
              <a:rPr lang="sr-Cyrl-RS" sz="2200" dirty="0"/>
              <a:t>делатност</a:t>
            </a:r>
            <a:r>
              <a:rPr lang="vi-VN" sz="2200" dirty="0"/>
              <a:t> </a:t>
            </a:r>
            <a:r>
              <a:rPr lang="sr-Cyrl-RS" sz="2200" dirty="0"/>
              <a:t>кућног</a:t>
            </a:r>
            <a:r>
              <a:rPr lang="vi-VN" sz="2200" dirty="0"/>
              <a:t> </a:t>
            </a:r>
            <a:r>
              <a:rPr lang="sr-Cyrl-RS" sz="2200" dirty="0"/>
              <a:t>лечења</a:t>
            </a:r>
            <a:r>
              <a:rPr lang="vi-VN" sz="2200" dirty="0"/>
              <a:t>, </a:t>
            </a:r>
            <a:r>
              <a:rPr lang="sr-Cyrl-RS" sz="2200" dirty="0"/>
              <a:t>здравствене</a:t>
            </a:r>
            <a:r>
              <a:rPr lang="vi-VN" sz="2200" dirty="0"/>
              <a:t> </a:t>
            </a:r>
            <a:r>
              <a:rPr lang="sr-Cyrl-RS" sz="2200" dirty="0"/>
              <a:t>неге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рехабилитације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, </a:t>
            </a:r>
            <a:r>
              <a:rPr lang="sr-Cyrl-RS" sz="2200" dirty="0"/>
              <a:t>као</a:t>
            </a:r>
            <a:r>
              <a:rPr lang="vi-VN" sz="2200" dirty="0"/>
              <a:t> </a:t>
            </a:r>
            <a:r>
              <a:rPr lang="sr-Cyrl-RS" sz="2200" dirty="0"/>
              <a:t>и</a:t>
            </a:r>
            <a:r>
              <a:rPr lang="vi-VN" sz="2200" dirty="0"/>
              <a:t> </a:t>
            </a:r>
            <a:r>
              <a:rPr lang="sr-Cyrl-RS" sz="2200" dirty="0"/>
              <a:t>послове</a:t>
            </a:r>
            <a:r>
              <a:rPr lang="vi-VN" sz="2200" dirty="0"/>
              <a:t> </a:t>
            </a:r>
            <a:r>
              <a:rPr lang="sr-Cyrl-RS" sz="2200" dirty="0"/>
              <a:t>палијативног</a:t>
            </a:r>
            <a:r>
              <a:rPr lang="vi-VN" sz="2200" dirty="0"/>
              <a:t> </a:t>
            </a:r>
            <a:r>
              <a:rPr lang="sr-Cyrl-RS" sz="2200" dirty="0"/>
              <a:t>збрињавања</a:t>
            </a:r>
            <a:r>
              <a:rPr lang="vi-VN" sz="2200" dirty="0"/>
              <a:t> </a:t>
            </a:r>
            <a:r>
              <a:rPr lang="sr-Cyrl-RS" sz="2200" dirty="0"/>
              <a:t>старих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, </a:t>
            </a:r>
            <a:r>
              <a:rPr lang="sr-Cyrl-RS" sz="2200" dirty="0"/>
              <a:t>односно</a:t>
            </a:r>
            <a:r>
              <a:rPr lang="vi-VN" sz="2200" dirty="0"/>
              <a:t> </a:t>
            </a:r>
            <a:r>
              <a:rPr lang="sr-Cyrl-RS" sz="2200" dirty="0"/>
              <a:t>лица</a:t>
            </a:r>
            <a:r>
              <a:rPr lang="vi-VN" sz="2200" dirty="0"/>
              <a:t> </a:t>
            </a:r>
            <a:r>
              <a:rPr lang="sr-Cyrl-RS" sz="2200" dirty="0"/>
              <a:t>свих</a:t>
            </a:r>
            <a:r>
              <a:rPr lang="vi-VN" sz="2200" dirty="0"/>
              <a:t> </a:t>
            </a:r>
            <a:r>
              <a:rPr lang="sr-Cyrl-RS" sz="2200" dirty="0"/>
              <a:t>старосних</a:t>
            </a:r>
            <a:r>
              <a:rPr lang="vi-VN" sz="2200" dirty="0"/>
              <a:t> </a:t>
            </a:r>
            <a:r>
              <a:rPr lang="sr-Cyrl-RS" sz="2200" dirty="0"/>
              <a:t>доби</a:t>
            </a:r>
            <a:r>
              <a:rPr lang="vi-VN" sz="2200" dirty="0"/>
              <a:t>. </a:t>
            </a:r>
          </a:p>
          <a:p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имати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стационар</a:t>
            </a:r>
            <a:r>
              <a:rPr lang="en-US" sz="2200" dirty="0"/>
              <a:t>, </a:t>
            </a:r>
            <a:r>
              <a:rPr lang="sr-Cyrl-RS" sz="2200" dirty="0"/>
              <a:t>као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амбуланту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"</a:t>
            </a:r>
            <a:r>
              <a:rPr lang="sr-Cyrl-RS" sz="2200" dirty="0"/>
              <a:t>бол</a:t>
            </a:r>
            <a:r>
              <a:rPr lang="en-US" sz="2200" dirty="0"/>
              <a:t>".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2700"/>
    </mc:Choice>
    <mc:Fallback>
      <p:transition spd="slow" advTm="627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239000" cy="732696"/>
          </a:xfrm>
        </p:spPr>
        <p:txBody>
          <a:bodyPr>
            <a:normAutofit/>
          </a:bodyPr>
          <a:lstStyle/>
          <a:p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денталну</a:t>
            </a:r>
            <a:r>
              <a:rPr lang="en-US" sz="2800" dirty="0"/>
              <a:t> </a:t>
            </a:r>
            <a:r>
              <a:rPr lang="sr-Cyrl-RS" sz="2800" dirty="0"/>
              <a:t>медицину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7704856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денталну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обухвата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</a:t>
            </a:r>
            <a:r>
              <a:rPr lang="en-US" sz="2200" dirty="0"/>
              <a:t>. </a:t>
            </a:r>
          </a:p>
          <a:p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заводу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денталну</a:t>
            </a:r>
            <a:r>
              <a:rPr lang="en-US" sz="2200" dirty="0"/>
              <a:t> </a:t>
            </a:r>
            <a:r>
              <a:rPr lang="sr-Cyrl-RS" sz="2200" dirty="0"/>
              <a:t>медицину</a:t>
            </a:r>
            <a:r>
              <a:rPr lang="en-US" sz="2200" dirty="0"/>
              <a:t> </a:t>
            </a:r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обављати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консултативна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денталне</a:t>
            </a:r>
            <a:r>
              <a:rPr lang="en-US" sz="2200" dirty="0"/>
              <a:t> </a:t>
            </a:r>
            <a:r>
              <a:rPr lang="sr-Cyrl-RS" sz="2200" dirty="0"/>
              <a:t>медицине у</a:t>
            </a:r>
            <a:r>
              <a:rPr lang="en-US" sz="2200" dirty="0"/>
              <a:t> </a:t>
            </a:r>
            <a:r>
              <a:rPr lang="sr-Cyrl-RS" sz="2200" dirty="0"/>
              <a:t>складу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законом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6804"/>
    </mc:Choice>
    <mc:Fallback>
      <p:transition spd="slow" advTm="26804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плућне</a:t>
            </a:r>
            <a:r>
              <a:rPr lang="pl-PL" sz="2800" dirty="0"/>
              <a:t> </a:t>
            </a:r>
            <a:r>
              <a:rPr lang="sr-Cyrl-RS" sz="2800" dirty="0"/>
              <a:t>болести</a:t>
            </a:r>
            <a:r>
              <a:rPr lang="pl-PL" sz="2800" dirty="0"/>
              <a:t> </a:t>
            </a:r>
            <a:r>
              <a:rPr lang="sr-Cyrl-RS" sz="2800" dirty="0"/>
              <a:t>и</a:t>
            </a:r>
            <a:r>
              <a:rPr lang="pl-PL" sz="2800" dirty="0"/>
              <a:t> </a:t>
            </a:r>
            <a:r>
              <a:rPr lang="sr-Cyrl-RS" sz="2800" dirty="0"/>
              <a:t>туберкулозу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239000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плућне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туберкулозу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специјалистичко</a:t>
            </a:r>
            <a:r>
              <a:rPr lang="en-US" sz="2200" dirty="0"/>
              <a:t> </a:t>
            </a:r>
            <a:r>
              <a:rPr lang="sr-Cyrl-RS" sz="2200" dirty="0"/>
              <a:t>консултативну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пружа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 </a:t>
            </a:r>
            <a:r>
              <a:rPr lang="sr-Cyrl-RS" sz="2200" dirty="0"/>
              <a:t>оболелих</a:t>
            </a:r>
            <a:r>
              <a:rPr lang="en-US" sz="2200" dirty="0"/>
              <a:t> </a:t>
            </a:r>
            <a:r>
              <a:rPr lang="sr-Cyrl-RS" sz="2200" dirty="0"/>
              <a:t>од</a:t>
            </a:r>
            <a:r>
              <a:rPr lang="en-US" sz="2200" dirty="0"/>
              <a:t> </a:t>
            </a:r>
            <a:r>
              <a:rPr lang="sr-Cyrl-RS" sz="2200" dirty="0"/>
              <a:t>плућних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туберкулозе</a:t>
            </a:r>
            <a:r>
              <a:rPr lang="en-US" sz="2200" dirty="0"/>
              <a:t>, </a:t>
            </a:r>
            <a:r>
              <a:rPr lang="sr-Cyrl-RS" sz="2200" dirty="0"/>
              <a:t>а</a:t>
            </a:r>
            <a:r>
              <a:rPr lang="en-US" sz="2200" dirty="0"/>
              <a:t> </a:t>
            </a:r>
            <a:r>
              <a:rPr lang="sr-Cyrl-RS" sz="2200" dirty="0"/>
              <a:t>које</a:t>
            </a:r>
            <a:r>
              <a:rPr lang="en-US" sz="2200" dirty="0"/>
              <a:t> </a:t>
            </a:r>
            <a:r>
              <a:rPr lang="sr-Cyrl-RS" sz="2200" dirty="0"/>
              <a:t>се</a:t>
            </a:r>
            <a:r>
              <a:rPr lang="en-US" sz="2200" dirty="0"/>
              <a:t> </a:t>
            </a:r>
            <a:r>
              <a:rPr lang="sr-Cyrl-RS" sz="2200" dirty="0"/>
              <a:t>могу</a:t>
            </a:r>
            <a:r>
              <a:rPr lang="en-US" sz="2200" dirty="0"/>
              <a:t> </a:t>
            </a:r>
            <a:r>
              <a:rPr lang="sr-Cyrl-RS" sz="2200" dirty="0"/>
              <a:t>лечити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амбулантном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плућне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туберкулозу</a:t>
            </a:r>
            <a:r>
              <a:rPr lang="en-US" sz="2200" dirty="0"/>
              <a:t>,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склопу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, </a:t>
            </a:r>
            <a:r>
              <a:rPr lang="sr-Cyrl-RS" sz="2200" dirty="0"/>
              <a:t>организује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спроводи</a:t>
            </a:r>
            <a:r>
              <a:rPr lang="en-US" sz="2200" dirty="0"/>
              <a:t> </a:t>
            </a:r>
            <a:r>
              <a:rPr lang="sr-Cyrl-RS" sz="2200" dirty="0"/>
              <a:t>мере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спречавање</a:t>
            </a:r>
            <a:r>
              <a:rPr lang="en-US" sz="2200" dirty="0"/>
              <a:t>, </a:t>
            </a:r>
            <a:r>
              <a:rPr lang="sr-Cyrl-RS" sz="2200" dirty="0"/>
              <a:t>сузбијање</a:t>
            </a:r>
            <a:r>
              <a:rPr lang="en-US" sz="2200" dirty="0"/>
              <a:t>, </a:t>
            </a:r>
            <a:r>
              <a:rPr lang="sr-Cyrl-RS" sz="2200" dirty="0"/>
              <a:t>рано</a:t>
            </a:r>
            <a:r>
              <a:rPr lang="en-US" sz="2200" dirty="0"/>
              <a:t> </a:t>
            </a:r>
            <a:r>
              <a:rPr lang="sr-Cyrl-RS" sz="2200" dirty="0"/>
              <a:t>откривање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праћење</a:t>
            </a:r>
            <a:r>
              <a:rPr lang="en-US" sz="2200" dirty="0"/>
              <a:t> </a:t>
            </a:r>
            <a:r>
              <a:rPr lang="sr-Cyrl-RS" sz="2200" dirty="0"/>
              <a:t>туберкулозе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других</a:t>
            </a:r>
            <a:r>
              <a:rPr lang="en-US" sz="2200" dirty="0"/>
              <a:t> </a:t>
            </a:r>
            <a:r>
              <a:rPr lang="sr-Cyrl-RS" sz="2200" dirty="0"/>
              <a:t>плућних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. </a:t>
            </a:r>
          </a:p>
          <a:p>
            <a:r>
              <a:rPr lang="sr-Cyrl-RS" sz="2200" dirty="0"/>
              <a:t>Може</a:t>
            </a:r>
            <a:r>
              <a:rPr lang="en-US" sz="2200" dirty="0"/>
              <a:t> </a:t>
            </a:r>
            <a:r>
              <a:rPr lang="sr-Cyrl-RS" sz="2200" dirty="0"/>
              <a:t>имати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стационар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5289"/>
    </mc:Choice>
    <mc:Fallback>
      <p:transition spd="slow" advTm="25289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39000" cy="864096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pl-PL" sz="2800" dirty="0"/>
              <a:t> </a:t>
            </a:r>
            <a:r>
              <a:rPr lang="sr-Cyrl-RS" sz="2800" dirty="0"/>
              <a:t>за</a:t>
            </a:r>
            <a:r>
              <a:rPr lang="pl-PL" sz="2800" dirty="0"/>
              <a:t> </a:t>
            </a:r>
            <a:r>
              <a:rPr lang="sr-Cyrl-RS" sz="2800" dirty="0"/>
              <a:t>кожне</a:t>
            </a:r>
            <a:r>
              <a:rPr lang="pl-PL" sz="2800" dirty="0"/>
              <a:t> </a:t>
            </a:r>
            <a:r>
              <a:rPr lang="sr-Cyrl-RS" sz="2800" dirty="0"/>
              <a:t>и</a:t>
            </a:r>
            <a:r>
              <a:rPr lang="pl-PL" sz="2800" dirty="0"/>
              <a:t> </a:t>
            </a:r>
            <a:r>
              <a:rPr lang="sr-Cyrl-RS" sz="2800" dirty="0"/>
              <a:t>венеричне</a:t>
            </a:r>
            <a:r>
              <a:rPr lang="pl-PL" sz="2800" dirty="0"/>
              <a:t> </a:t>
            </a:r>
            <a:r>
              <a:rPr lang="sr-Cyrl-RS" sz="2800" dirty="0"/>
              <a:t>болести</a:t>
            </a:r>
            <a:r>
              <a:rPr lang="pl-PL" sz="2800" dirty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7632848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кожне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венеричне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специјалистичко консултативну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пружа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, </a:t>
            </a:r>
            <a:r>
              <a:rPr lang="sr-Cyrl-RS" sz="2200" dirty="0"/>
              <a:t>дијагностичке</a:t>
            </a:r>
            <a:r>
              <a:rPr lang="en-US" sz="2200" dirty="0"/>
              <a:t>, </a:t>
            </a:r>
            <a:r>
              <a:rPr lang="sr-Cyrl-RS" sz="2200" dirty="0"/>
              <a:t>терапијске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рехабилитационе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услуге</a:t>
            </a:r>
            <a:r>
              <a:rPr lang="en-US" sz="2200" dirty="0"/>
              <a:t> </a:t>
            </a:r>
            <a:r>
              <a:rPr lang="sr-Cyrl-RS" sz="2200" dirty="0"/>
              <a:t>из</a:t>
            </a:r>
            <a:r>
              <a:rPr lang="en-US" sz="2200" dirty="0"/>
              <a:t> </a:t>
            </a:r>
            <a:r>
              <a:rPr lang="sr-Cyrl-RS" sz="2200" dirty="0"/>
              <a:t>области</a:t>
            </a:r>
            <a:r>
              <a:rPr lang="en-US" sz="2200" dirty="0"/>
              <a:t> </a:t>
            </a:r>
            <a:r>
              <a:rPr lang="sr-Cyrl-RS" sz="2200" dirty="0"/>
              <a:t>дерматовенерологије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микробиологије</a:t>
            </a:r>
            <a:r>
              <a:rPr lang="en-US" sz="2200" dirty="0"/>
              <a:t> </a:t>
            </a:r>
            <a:r>
              <a:rPr lang="sr-Cyrl-RS" sz="2200" dirty="0"/>
              <a:t>са</a:t>
            </a:r>
            <a:r>
              <a:rPr lang="en-US" sz="2200" dirty="0"/>
              <a:t> </a:t>
            </a:r>
            <a:r>
              <a:rPr lang="sr-Cyrl-RS" sz="2200" dirty="0"/>
              <a:t>паразитологијом</a:t>
            </a:r>
            <a:r>
              <a:rPr lang="en-US" sz="2200" dirty="0"/>
              <a:t>. </a:t>
            </a:r>
          </a:p>
          <a:p>
            <a:r>
              <a:rPr lang="sr-Cyrl-RS" sz="2200" dirty="0"/>
              <a:t>Завод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кожне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венеричне</a:t>
            </a:r>
            <a:r>
              <a:rPr lang="en-US" sz="2200" dirty="0"/>
              <a:t> </a:t>
            </a:r>
            <a:r>
              <a:rPr lang="sr-Cyrl-RS" sz="2200" dirty="0"/>
              <a:t>болести</a:t>
            </a:r>
            <a:r>
              <a:rPr lang="en-US" sz="2200" dirty="0"/>
              <a:t>, </a:t>
            </a:r>
            <a:r>
              <a:rPr lang="sr-Cyrl-RS" sz="2200" dirty="0"/>
              <a:t>у</a:t>
            </a:r>
            <a:r>
              <a:rPr lang="en-US" sz="2200" dirty="0"/>
              <a:t> </a:t>
            </a:r>
            <a:r>
              <a:rPr lang="sr-Cyrl-RS" sz="2200" dirty="0"/>
              <a:t>склопу</a:t>
            </a:r>
            <a:r>
              <a:rPr lang="en-US" sz="2200" dirty="0"/>
              <a:t> </a:t>
            </a:r>
            <a:r>
              <a:rPr lang="sr-Cyrl-RS" sz="2200" dirty="0"/>
              <a:t>превентивне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, </a:t>
            </a:r>
            <a:r>
              <a:rPr lang="sr-Cyrl-RS" sz="2200" dirty="0"/>
              <a:t>организује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спроводи</a:t>
            </a:r>
            <a:r>
              <a:rPr lang="en-US" sz="2200" dirty="0"/>
              <a:t> </a:t>
            </a:r>
            <a:r>
              <a:rPr lang="sr-Cyrl-RS" sz="2200" dirty="0"/>
              <a:t>мере</a:t>
            </a:r>
            <a:r>
              <a:rPr lang="en-US" sz="2200" dirty="0"/>
              <a:t> </a:t>
            </a:r>
            <a:r>
              <a:rPr lang="sr-Cyrl-RS" sz="2200" dirty="0"/>
              <a:t>за</a:t>
            </a:r>
            <a:r>
              <a:rPr lang="en-US" sz="2200" dirty="0"/>
              <a:t> </a:t>
            </a:r>
            <a:r>
              <a:rPr lang="sr-Cyrl-RS" sz="2200" dirty="0"/>
              <a:t>спречавање</a:t>
            </a:r>
            <a:r>
              <a:rPr lang="en-US" sz="2200" dirty="0"/>
              <a:t>, </a:t>
            </a:r>
            <a:r>
              <a:rPr lang="sr-Cyrl-RS" sz="2200" dirty="0"/>
              <a:t>сузбијање</a:t>
            </a:r>
            <a:r>
              <a:rPr lang="en-US" sz="2200" dirty="0"/>
              <a:t>, </a:t>
            </a:r>
            <a:r>
              <a:rPr lang="sr-Cyrl-RS" sz="2200" dirty="0"/>
              <a:t>рано</a:t>
            </a:r>
            <a:r>
              <a:rPr lang="en-US" sz="2200" dirty="0"/>
              <a:t> </a:t>
            </a:r>
            <a:r>
              <a:rPr lang="sr-Cyrl-RS" sz="2200" dirty="0"/>
              <a:t>откривање</a:t>
            </a:r>
            <a:r>
              <a:rPr lang="en-US" sz="2200" dirty="0"/>
              <a:t> </a:t>
            </a:r>
            <a:r>
              <a:rPr lang="sr-Cyrl-RS" sz="2200" dirty="0"/>
              <a:t>и</a:t>
            </a:r>
            <a:r>
              <a:rPr lang="en-US" sz="2200" dirty="0"/>
              <a:t> </a:t>
            </a:r>
            <a:r>
              <a:rPr lang="sr-Cyrl-RS" sz="2200" dirty="0"/>
              <a:t>праћење</a:t>
            </a:r>
            <a:r>
              <a:rPr lang="en-US" sz="2200" dirty="0"/>
              <a:t> </a:t>
            </a:r>
            <a:r>
              <a:rPr lang="sr-Cyrl-RS" sz="2200" dirty="0"/>
              <a:t>полно</a:t>
            </a:r>
            <a:r>
              <a:rPr lang="en-US" sz="2200" dirty="0"/>
              <a:t> </a:t>
            </a:r>
            <a:r>
              <a:rPr lang="sr-Cyrl-RS" sz="2200" dirty="0"/>
              <a:t>преносивих</a:t>
            </a:r>
            <a:r>
              <a:rPr lang="en-US" sz="2200" dirty="0"/>
              <a:t> </a:t>
            </a:r>
            <a:r>
              <a:rPr lang="sr-Cyrl-RS" sz="2200" dirty="0"/>
              <a:t>инфекција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9912"/>
    </mc:Choice>
    <mc:Fallback>
      <p:transition spd="slow" advTm="29912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239000" cy="72008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Завод</a:t>
            </a:r>
            <a:r>
              <a:rPr lang="en-US" sz="2800" dirty="0"/>
              <a:t> </a:t>
            </a:r>
            <a:r>
              <a:rPr lang="sr-Cyrl-RS" sz="2800" dirty="0"/>
              <a:t>за</a:t>
            </a:r>
            <a:r>
              <a:rPr lang="en-US" sz="2800" dirty="0"/>
              <a:t> </a:t>
            </a:r>
            <a:r>
              <a:rPr lang="sr-Cyrl-RS" sz="2800" dirty="0"/>
              <a:t>лабораторијску</a:t>
            </a:r>
            <a:r>
              <a:rPr lang="en-US" sz="2800" dirty="0"/>
              <a:t> </a:t>
            </a:r>
            <a:r>
              <a:rPr lang="sr-Cyrl-RS" sz="2800" dirty="0"/>
              <a:t>дијагностику</a:t>
            </a:r>
            <a:r>
              <a:rPr lang="en-US" sz="28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24936" cy="5248584"/>
          </a:xfrm>
        </p:spPr>
        <p:txBody>
          <a:bodyPr>
            <a:noAutofit/>
          </a:bodyPr>
          <a:lstStyle/>
          <a:p>
            <a:r>
              <a:rPr lang="sr-Cyrl-RS" sz="2000" dirty="0"/>
              <a:t>Завод</a:t>
            </a:r>
            <a:r>
              <a:rPr lang="en-US" sz="2000" dirty="0"/>
              <a:t> </a:t>
            </a:r>
            <a:r>
              <a:rPr lang="sr-Cyrl-R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лабораторијску</a:t>
            </a:r>
            <a:r>
              <a:rPr lang="en-US" sz="2000" dirty="0"/>
              <a:t> </a:t>
            </a:r>
            <a:r>
              <a:rPr lang="sr-Cyrl-RS" sz="2000" dirty="0"/>
              <a:t>дијагностику</a:t>
            </a:r>
            <a:r>
              <a:rPr lang="en-US" sz="2000" dirty="0"/>
              <a:t> </a:t>
            </a:r>
            <a:r>
              <a:rPr lang="sr-Cyrl-RS" sz="2000" dirty="0"/>
              <a:t>је</a:t>
            </a:r>
            <a:r>
              <a:rPr lang="en-US" sz="2000" dirty="0"/>
              <a:t> </a:t>
            </a:r>
            <a:r>
              <a:rPr lang="sr-Cyrl-RS" sz="2000" dirty="0"/>
              <a:t>здравствена</a:t>
            </a:r>
            <a:r>
              <a:rPr lang="en-US" sz="2000" dirty="0"/>
              <a:t> </a:t>
            </a:r>
            <a:r>
              <a:rPr lang="sr-Cyrl-RS" sz="2000" dirty="0"/>
              <a:t>установа</a:t>
            </a:r>
            <a:r>
              <a:rPr lang="en-US" sz="2000" dirty="0"/>
              <a:t> </a:t>
            </a:r>
            <a:r>
              <a:rPr lang="sr-Cyrl-RS" sz="2000" dirty="0"/>
              <a:t>која</a:t>
            </a:r>
            <a:r>
              <a:rPr lang="en-US" sz="2000" dirty="0"/>
              <a:t> </a:t>
            </a:r>
            <a:r>
              <a:rPr lang="sr-Cyrl-RS" sz="2000" dirty="0"/>
              <a:t>обавља</a:t>
            </a:r>
            <a:r>
              <a:rPr lang="en-US" sz="2000" dirty="0"/>
              <a:t> </a:t>
            </a:r>
            <a:r>
              <a:rPr lang="sr-Cyrl-RS" sz="2000" dirty="0"/>
              <a:t>здравствену</a:t>
            </a:r>
            <a:r>
              <a:rPr lang="en-US" sz="2000" dirty="0"/>
              <a:t> </a:t>
            </a:r>
            <a:r>
              <a:rPr lang="sr-Cyrl-RS" sz="2000" dirty="0"/>
              <a:t>делатност</a:t>
            </a:r>
            <a:r>
              <a:rPr lang="en-US" sz="2000" dirty="0"/>
              <a:t> </a:t>
            </a:r>
            <a:r>
              <a:rPr lang="sr-Cyrl-RS" sz="2000" dirty="0"/>
              <a:t>из</a:t>
            </a:r>
            <a:r>
              <a:rPr lang="en-US" sz="2000" dirty="0"/>
              <a:t> </a:t>
            </a:r>
            <a:r>
              <a:rPr lang="sr-Cyrl-RS" sz="2000" dirty="0"/>
              <a:t>најмање</a:t>
            </a:r>
            <a:r>
              <a:rPr lang="en-US" sz="2000" dirty="0"/>
              <a:t> </a:t>
            </a:r>
            <a:r>
              <a:rPr lang="sr-Cyrl-RS" sz="2000" dirty="0"/>
              <a:t>три</a:t>
            </a:r>
            <a:r>
              <a:rPr lang="en-US" sz="2000" dirty="0"/>
              <a:t> </a:t>
            </a:r>
            <a:r>
              <a:rPr lang="sr-Cyrl-RS" sz="2000" dirty="0"/>
              <a:t>области</a:t>
            </a:r>
            <a:r>
              <a:rPr lang="en-US" sz="2000" dirty="0"/>
              <a:t> </a:t>
            </a:r>
            <a:r>
              <a:rPr lang="sr-Cyrl-RS" sz="2000" dirty="0"/>
              <a:t>лабораторијске</a:t>
            </a:r>
            <a:r>
              <a:rPr lang="en-US" sz="2000" dirty="0"/>
              <a:t> </a:t>
            </a:r>
            <a:r>
              <a:rPr lang="sr-Cyrl-RS" sz="2000" dirty="0"/>
              <a:t>дијагностике</a:t>
            </a:r>
            <a:r>
              <a:rPr lang="en-US" sz="2000" dirty="0"/>
              <a:t>: </a:t>
            </a:r>
            <a:r>
              <a:rPr lang="sr-Cyrl-RS" sz="2000" dirty="0"/>
              <a:t>биохемије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хематологијом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имунохемијом</a:t>
            </a:r>
            <a:r>
              <a:rPr lang="en-US" sz="2000" dirty="0"/>
              <a:t>, </a:t>
            </a:r>
            <a:r>
              <a:rPr lang="sr-Cyrl-RS" sz="2000" dirty="0"/>
              <a:t>микробиологије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вирусологијом</a:t>
            </a:r>
            <a:r>
              <a:rPr lang="en-US" sz="2000" dirty="0"/>
              <a:t>, </a:t>
            </a:r>
            <a:r>
              <a:rPr lang="sr-Cyrl-RS" sz="2000" dirty="0"/>
              <a:t>патохистологије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цитологијом</a:t>
            </a:r>
            <a:r>
              <a:rPr lang="en-US" sz="2000" dirty="0"/>
              <a:t>, </a:t>
            </a:r>
            <a:r>
              <a:rPr lang="sr-Cyrl-RS" sz="2000" dirty="0"/>
              <a:t>молекуларне</a:t>
            </a:r>
            <a:r>
              <a:rPr lang="en-US" sz="2000" dirty="0"/>
              <a:t> </a:t>
            </a:r>
            <a:r>
              <a:rPr lang="sr-Cyrl-RS" sz="2000" dirty="0"/>
              <a:t>дијагностике</a:t>
            </a:r>
            <a:r>
              <a:rPr lang="en-US" sz="2000" dirty="0"/>
              <a:t> </a:t>
            </a:r>
            <a:r>
              <a:rPr lang="sr-Cyrl-RS" sz="2000" dirty="0"/>
              <a:t>са</a:t>
            </a:r>
            <a:r>
              <a:rPr lang="en-US" sz="2000" dirty="0"/>
              <a:t> </a:t>
            </a:r>
            <a:r>
              <a:rPr lang="sr-Cyrl-RS" sz="2000" dirty="0"/>
              <a:t>цитогенетиком</a:t>
            </a:r>
            <a:r>
              <a:rPr lang="en-US" sz="2000" dirty="0"/>
              <a:t> </a:t>
            </a:r>
            <a:r>
              <a:rPr lang="sr-Cyrl-RS" sz="2000" dirty="0"/>
              <a:t>и</a:t>
            </a:r>
            <a:r>
              <a:rPr lang="en-US" sz="2000" dirty="0"/>
              <a:t> </a:t>
            </a:r>
            <a:r>
              <a:rPr lang="sr-Cyrl-RS" sz="2000" dirty="0"/>
              <a:t>токсикологије</a:t>
            </a:r>
            <a:r>
              <a:rPr lang="en-US" sz="2000" dirty="0"/>
              <a:t>. </a:t>
            </a:r>
          </a:p>
          <a:p>
            <a:pPr marL="0" indent="0">
              <a:buNone/>
            </a:pP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2440"/>
    </mc:Choice>
    <mc:Fallback>
      <p:transition spd="slow" advTm="2244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827584" y="476672"/>
            <a:ext cx="7239000" cy="22322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RS" sz="2400" dirty="0"/>
              <a:t>ЗДРАВСТВЕНЕ</a:t>
            </a:r>
            <a:r>
              <a:rPr lang="en-US" sz="2400" dirty="0"/>
              <a:t> </a:t>
            </a:r>
            <a:r>
              <a:rPr lang="sr-Cyrl-RS" sz="2400" dirty="0"/>
              <a:t>УСТАНОВЕ</a:t>
            </a:r>
            <a:r>
              <a:rPr lang="en-US" sz="2400" dirty="0"/>
              <a:t> </a:t>
            </a:r>
            <a:r>
              <a:rPr lang="sr-Cyrl-RS" sz="2400" dirty="0"/>
              <a:t>КОЈЕ</a:t>
            </a:r>
            <a:r>
              <a:rPr lang="en-US" sz="2400" dirty="0"/>
              <a:t> </a:t>
            </a:r>
            <a:r>
              <a:rPr lang="sr-Cyrl-RS" sz="2400" dirty="0"/>
              <a:t>ОБАВЉАЈУ</a:t>
            </a:r>
            <a:r>
              <a:rPr lang="en-US" sz="2400" dirty="0"/>
              <a:t> </a:t>
            </a:r>
            <a:r>
              <a:rPr lang="sr-Cyrl-RS" sz="2400" dirty="0"/>
              <a:t>ЗДРАВСТВЕНУ</a:t>
            </a:r>
            <a:r>
              <a:rPr lang="en-US" sz="2400" dirty="0"/>
              <a:t> </a:t>
            </a:r>
            <a:r>
              <a:rPr lang="sr-Cyrl-RS" sz="2400" dirty="0"/>
              <a:t>ДЕЛАТНОСТ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</a:p>
          <a:p>
            <a:pPr algn="ctr">
              <a:buNone/>
            </a:pPr>
            <a:r>
              <a:rPr lang="sr-Cyrl-RS" sz="2400" b="1" dirty="0"/>
              <a:t>ПРИМАРНОМ</a:t>
            </a:r>
            <a:r>
              <a:rPr lang="en-US" sz="2400" b="1" dirty="0"/>
              <a:t> </a:t>
            </a:r>
            <a:r>
              <a:rPr lang="sr-Cyrl-RS" sz="2400" b="1" dirty="0"/>
              <a:t>НИВОУ</a:t>
            </a:r>
            <a:r>
              <a:rPr lang="en-US" sz="2400" b="1" dirty="0"/>
              <a:t> </a:t>
            </a:r>
            <a:r>
              <a:rPr lang="sr-Cyrl-RS" sz="2400" b="1" dirty="0"/>
              <a:t>ЗДРАВСТВЕНЕ</a:t>
            </a:r>
            <a:r>
              <a:rPr lang="en-US" sz="2400" b="1" dirty="0"/>
              <a:t> </a:t>
            </a:r>
            <a:r>
              <a:rPr lang="sr-Cyrl-RS" sz="2400" b="1" dirty="0"/>
              <a:t>ЗАШТИТЕ</a:t>
            </a:r>
            <a:r>
              <a:rPr lang="en-US" sz="2400" b="1" dirty="0"/>
              <a:t> </a:t>
            </a:r>
          </a:p>
        </p:txBody>
      </p:sp>
      <p:pic>
        <p:nvPicPr>
          <p:cNvPr id="1026" name="Picture 2" descr="C:\Users\Mirjana Petrovic\Desktop\v3-enfermedades-cardc3adacas-e28093-consejos-para-tu-sal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637824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Закључак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sz="2400" dirty="0"/>
          </a:p>
          <a:p>
            <a:r>
              <a:rPr lang="sr-Cyrl-RS" sz="2400" dirty="0"/>
              <a:t>Основни постулати на конференцији у Алма Алти.</a:t>
            </a:r>
          </a:p>
          <a:p>
            <a:r>
              <a:rPr lang="sr-Cyrl-RS" sz="2400" dirty="0"/>
              <a:t>Есенцијална</a:t>
            </a:r>
            <a:r>
              <a:rPr lang="en-US" sz="2400" dirty="0"/>
              <a:t> </a:t>
            </a:r>
            <a:r>
              <a:rPr lang="sr-Cyrl-RS" sz="2400" dirty="0"/>
              <a:t>здравствена</a:t>
            </a:r>
            <a:r>
              <a:rPr lang="en-US" sz="2400" dirty="0"/>
              <a:t> </a:t>
            </a:r>
            <a:r>
              <a:rPr lang="sr-Cyrl-RS" sz="2400" dirty="0"/>
              <a:t>заштита</a:t>
            </a:r>
            <a:r>
              <a:rPr lang="en-US" sz="2400" dirty="0"/>
              <a:t>, </a:t>
            </a:r>
            <a:r>
              <a:rPr lang="sr-Cyrl-RS" sz="2400" dirty="0"/>
              <a:t>заснована</a:t>
            </a:r>
            <a:r>
              <a:rPr lang="en-US" sz="2400" dirty="0"/>
              <a:t> </a:t>
            </a:r>
            <a:r>
              <a:rPr lang="sr-Cyrl-RS" sz="2400" dirty="0"/>
              <a:t>на</a:t>
            </a:r>
            <a:r>
              <a:rPr lang="sr-Latn-CS" sz="2400" dirty="0"/>
              <a:t> </a:t>
            </a:r>
            <a:r>
              <a:rPr lang="sr-Cyrl-RS" sz="2400" dirty="0"/>
              <a:t>практичним</a:t>
            </a:r>
            <a:r>
              <a:rPr lang="en-US" sz="2400" dirty="0"/>
              <a:t>,</a:t>
            </a:r>
            <a:r>
              <a:rPr lang="sr-Latn-CS" sz="2400" dirty="0"/>
              <a:t> </a:t>
            </a:r>
            <a:r>
              <a:rPr lang="sr-Cyrl-RS" sz="2400" dirty="0"/>
              <a:t>научно</a:t>
            </a:r>
            <a:r>
              <a:rPr lang="en-US" sz="2400" dirty="0"/>
              <a:t> </a:t>
            </a:r>
            <a:r>
              <a:rPr lang="sr-Cyrl-RS" sz="2400" dirty="0"/>
              <a:t>исправним</a:t>
            </a:r>
            <a:r>
              <a:rPr lang="en-U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друштвено</a:t>
            </a:r>
            <a:r>
              <a:rPr lang="en-US" sz="2400" dirty="0"/>
              <a:t> </a:t>
            </a:r>
            <a:r>
              <a:rPr lang="sr-Cyrl-RS" sz="2400" dirty="0"/>
              <a:t>прихватљивим</a:t>
            </a:r>
            <a:r>
              <a:rPr lang="sr-Latn-CS" sz="2400" dirty="0"/>
              <a:t> </a:t>
            </a:r>
            <a:r>
              <a:rPr lang="sr-Cyrl-RS" sz="2400" dirty="0"/>
              <a:t>методама</a:t>
            </a:r>
            <a:r>
              <a:rPr lang="sr-Latn-CS" sz="2400" dirty="0"/>
              <a:t> </a:t>
            </a:r>
            <a:r>
              <a:rPr lang="sr-Cyrl-RS" sz="2400" dirty="0"/>
              <a:t>и</a:t>
            </a:r>
            <a:r>
              <a:rPr lang="en-US" sz="2400" dirty="0"/>
              <a:t> </a:t>
            </a:r>
            <a:r>
              <a:rPr lang="sr-Cyrl-RS" sz="2400" dirty="0"/>
              <a:t>технологији приступачана целокупној заједници уз њено пуно учешће.</a:t>
            </a:r>
          </a:p>
          <a:p>
            <a:pPr>
              <a:buNone/>
            </a:pPr>
            <a:endParaRPr lang="sr-Cyrl-RS" sz="2400" dirty="0"/>
          </a:p>
          <a:p>
            <a:r>
              <a:rPr lang="en-US" sz="2400" dirty="0"/>
              <a:t> “</a:t>
            </a:r>
            <a:r>
              <a:rPr lang="sr-Cyrl-RS" sz="2400" dirty="0"/>
              <a:t>Врата</a:t>
            </a:r>
            <a:r>
              <a:rPr lang="en-US" sz="2400" dirty="0"/>
              <a:t>” </a:t>
            </a:r>
            <a:r>
              <a:rPr lang="sr-Cyrl-RS" sz="2400" dirty="0"/>
              <a:t>здравственог</a:t>
            </a:r>
            <a:r>
              <a:rPr lang="sr-Latn-CS" sz="2400" dirty="0"/>
              <a:t> </a:t>
            </a:r>
            <a:r>
              <a:rPr lang="sr-Cyrl-RS" sz="2400" dirty="0"/>
              <a:t>система, први професионални контакт са здравственом службом.</a:t>
            </a:r>
          </a:p>
          <a:p>
            <a:r>
              <a:rPr lang="sr-Cyrl-CS" sz="2400" dirty="0"/>
              <a:t>Заштита и унапређење здравља, спречавање и рано откривање болести, лечење и рехабилитацију болесних и повређених</a:t>
            </a:r>
            <a:r>
              <a:rPr lang="sr-Cyrl-CS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5558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521"/>
    </mc:Choice>
    <mc:Fallback>
      <p:transition spd="slow" advTm="37521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012632" cy="804704"/>
          </a:xfrm>
        </p:spPr>
        <p:txBody>
          <a:bodyPr/>
          <a:lstStyle/>
          <a:p>
            <a:pPr algn="ctr"/>
            <a:r>
              <a:rPr lang="sr-Cyrl-RS" dirty="0"/>
              <a:t>Хвала на пажњи</a:t>
            </a:r>
            <a:endParaRPr lang="en-US" dirty="0"/>
          </a:p>
        </p:txBody>
      </p:sp>
      <p:pic>
        <p:nvPicPr>
          <p:cNvPr id="2050" name="Picture 2" descr="C:\Users\Mirjana Petrovic\Desktop\zasti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6984776" cy="4324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+mn-lt"/>
              </a:rPr>
              <a:t>ЗДРАВСТВЕНЕ УСТАНОВЕ КОЈЕ ОБАВЉАЈУ ЗДРАВСТВЕНУ ДЕЛАТНОСТ НА</a:t>
            </a:r>
            <a:r>
              <a:rPr lang="sr-Latn-RS" sz="2400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ПРИМАРНОМ НИВОУ ЗДРАВСТВЕНЕ ЗАШТИТЕ </a:t>
            </a:r>
            <a:br>
              <a:rPr lang="ru-RU" sz="2400" dirty="0">
                <a:latin typeface="+mn-lt"/>
              </a:rPr>
            </a:br>
            <a:endParaRPr lang="sr-Latn-RS" sz="24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cs typeface="Times New Roman" pitchFamily="18" charset="0"/>
              </a:rPr>
              <a:t>Дом здравља</a:t>
            </a:r>
          </a:p>
          <a:p>
            <a:r>
              <a:rPr lang="ru-RU" sz="2800" dirty="0">
                <a:cs typeface="Times New Roman" pitchFamily="18" charset="0"/>
              </a:rPr>
              <a:t>Апотекарска установа</a:t>
            </a:r>
          </a:p>
          <a:p>
            <a:r>
              <a:rPr lang="ru-RU" sz="2800" dirty="0">
                <a:cs typeface="Times New Roman" pitchFamily="18" charset="0"/>
              </a:rPr>
              <a:t>Завод (на примарном нивоу)</a:t>
            </a:r>
          </a:p>
          <a:p>
            <a:r>
              <a:rPr lang="ru-RU" sz="2800" dirty="0">
                <a:cs typeface="Times New Roman" pitchFamily="18" charset="0"/>
              </a:rPr>
              <a:t>Кључни институционални механизам за пружање услуга примарне здравствене заштите у Србији данас представља мрежа од 157 домова здравља, њихови огранци, здравствене станице и амбуланте.</a:t>
            </a:r>
            <a:endParaRPr lang="sr-Latn-RS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111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096"/>
    </mc:Choice>
    <mc:Fallback>
      <p:transition spd="slow" advTm="37096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7704856" cy="4846320"/>
          </a:xfrm>
        </p:spPr>
        <p:txBody>
          <a:bodyPr>
            <a:normAutofit/>
          </a:bodyPr>
          <a:lstStyle/>
          <a:p>
            <a:r>
              <a:rPr lang="sr-Cyrl-RS" sz="2200" dirty="0"/>
              <a:t>Дом</a:t>
            </a:r>
            <a:r>
              <a:rPr lang="en-US" sz="2200" dirty="0"/>
              <a:t> </a:t>
            </a:r>
            <a:r>
              <a:rPr lang="sr-Cyrl-RS" sz="2200" dirty="0"/>
              <a:t>здравља</a:t>
            </a:r>
            <a:r>
              <a:rPr lang="en-US" sz="2200" dirty="0"/>
              <a:t> </a:t>
            </a:r>
            <a:r>
              <a:rPr lang="sr-Cyrl-RS" sz="2200" dirty="0"/>
              <a:t>је</a:t>
            </a:r>
            <a:r>
              <a:rPr lang="en-US" sz="2200" dirty="0"/>
              <a:t> </a:t>
            </a:r>
            <a:r>
              <a:rPr lang="sr-Cyrl-RS" sz="2200" dirty="0"/>
              <a:t>здравствена</a:t>
            </a:r>
            <a:r>
              <a:rPr lang="en-US" sz="2200" dirty="0"/>
              <a:t> </a:t>
            </a:r>
            <a:r>
              <a:rPr lang="sr-Cyrl-RS" sz="2200" dirty="0"/>
              <a:t>установа</a:t>
            </a:r>
            <a:r>
              <a:rPr lang="en-US" sz="2200" dirty="0"/>
              <a:t> </a:t>
            </a:r>
            <a:r>
              <a:rPr lang="sr-Cyrl-RS" sz="2200" dirty="0"/>
              <a:t>која</a:t>
            </a:r>
            <a:r>
              <a:rPr lang="en-US" sz="2200" dirty="0"/>
              <a:t> </a:t>
            </a:r>
            <a:r>
              <a:rPr lang="sr-Cyrl-RS" sz="2200" dirty="0"/>
              <a:t>обавља</a:t>
            </a:r>
            <a:r>
              <a:rPr lang="en-US" sz="2200" dirty="0"/>
              <a:t> </a:t>
            </a:r>
            <a:r>
              <a:rPr lang="sr-Cyrl-RS" sz="2200" dirty="0"/>
              <a:t>здравствену</a:t>
            </a:r>
            <a:r>
              <a:rPr lang="en-US" sz="2200" dirty="0"/>
              <a:t> </a:t>
            </a:r>
            <a:r>
              <a:rPr lang="sr-Cyrl-RS" sz="2200" dirty="0"/>
              <a:t>делатност</a:t>
            </a:r>
            <a:r>
              <a:rPr lang="en-US" sz="2200" dirty="0"/>
              <a:t> </a:t>
            </a:r>
            <a:r>
              <a:rPr lang="sr-Cyrl-RS" sz="2200" dirty="0"/>
              <a:t>на</a:t>
            </a:r>
            <a:r>
              <a:rPr lang="en-US" sz="2200" dirty="0"/>
              <a:t> </a:t>
            </a:r>
            <a:r>
              <a:rPr lang="sr-Cyrl-RS" sz="2200" dirty="0"/>
              <a:t>примарном</a:t>
            </a:r>
            <a:r>
              <a:rPr lang="en-US" sz="2200" dirty="0"/>
              <a:t> </a:t>
            </a:r>
            <a:r>
              <a:rPr lang="sr-Cyrl-RS" sz="2200" dirty="0"/>
              <a:t>нивоу</a:t>
            </a:r>
            <a:r>
              <a:rPr lang="en-US" sz="2200" dirty="0"/>
              <a:t> </a:t>
            </a:r>
            <a:r>
              <a:rPr lang="sr-Cyrl-RS" sz="2200" dirty="0"/>
              <a:t>здравствене</a:t>
            </a:r>
            <a:r>
              <a:rPr lang="en-US" sz="2200" dirty="0"/>
              <a:t> </a:t>
            </a:r>
            <a:r>
              <a:rPr lang="sr-Cyrl-RS" sz="2200" dirty="0"/>
              <a:t>заштите</a:t>
            </a:r>
            <a:r>
              <a:rPr lang="en-US" sz="2200" dirty="0"/>
              <a:t>. </a:t>
            </a:r>
          </a:p>
          <a:p>
            <a:r>
              <a:rPr lang="sr-Cyrl-RS" sz="2200" u="sng" dirty="0"/>
              <a:t>Дом</a:t>
            </a:r>
            <a:r>
              <a:rPr lang="en-US" sz="2200" u="sng" dirty="0"/>
              <a:t> </a:t>
            </a:r>
            <a:r>
              <a:rPr lang="sr-Cyrl-RS" sz="2200" u="sng" dirty="0"/>
              <a:t>здравља</a:t>
            </a:r>
            <a:r>
              <a:rPr lang="en-US" sz="2200" u="sng" dirty="0"/>
              <a:t>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јавној</a:t>
            </a:r>
            <a:r>
              <a:rPr lang="en-US" sz="2200" u="sng" dirty="0"/>
              <a:t> </a:t>
            </a:r>
            <a:r>
              <a:rPr lang="sr-Cyrl-RS" sz="2200" u="sng" dirty="0"/>
              <a:t>својини</a:t>
            </a:r>
            <a:r>
              <a:rPr lang="en-US" sz="2200" u="sng" dirty="0"/>
              <a:t> </a:t>
            </a:r>
            <a:r>
              <a:rPr lang="sr-Cyrl-RS" sz="2200" u="sng" dirty="0"/>
              <a:t>оснива</a:t>
            </a:r>
            <a:r>
              <a:rPr lang="en-US" sz="2200" u="sng" dirty="0"/>
              <a:t> </a:t>
            </a:r>
            <a:r>
              <a:rPr lang="sr-Cyrl-RS" sz="2200" u="sng" dirty="0"/>
              <a:t>Република</a:t>
            </a:r>
            <a:r>
              <a:rPr lang="en-US" sz="2200" u="sng" dirty="0"/>
              <a:t> </a:t>
            </a:r>
            <a:r>
              <a:rPr lang="sr-Cyrl-RS" sz="2200" u="sng" dirty="0"/>
              <a:t>Србија</a:t>
            </a:r>
            <a:r>
              <a:rPr lang="en-US" sz="2200" u="sng" dirty="0"/>
              <a:t>, </a:t>
            </a:r>
            <a:r>
              <a:rPr lang="sr-Cyrl-RS" sz="2200" u="sng" dirty="0"/>
              <a:t>а</a:t>
            </a:r>
            <a:r>
              <a:rPr lang="en-US" sz="2200" u="sng" dirty="0"/>
              <a:t> </a:t>
            </a:r>
            <a:r>
              <a:rPr lang="sr-Cyrl-RS" sz="2200" u="sng" dirty="0"/>
              <a:t>на</a:t>
            </a:r>
            <a:r>
              <a:rPr lang="en-US" sz="2200" u="sng" dirty="0"/>
              <a:t> </a:t>
            </a:r>
            <a:r>
              <a:rPr lang="sr-Cyrl-RS" sz="2200" u="sng" dirty="0"/>
              <a:t>територији</a:t>
            </a:r>
            <a:r>
              <a:rPr lang="en-US" sz="2200" u="sng" dirty="0"/>
              <a:t> </a:t>
            </a:r>
            <a:r>
              <a:rPr lang="sr-Cyrl-RS" sz="2200" u="sng" dirty="0"/>
              <a:t>аутономне</a:t>
            </a:r>
            <a:r>
              <a:rPr lang="en-US" sz="2200" u="sng" dirty="0"/>
              <a:t> </a:t>
            </a:r>
            <a:r>
              <a:rPr lang="sr-Cyrl-RS" sz="2200" u="sng" dirty="0"/>
              <a:t>покрајине</a:t>
            </a:r>
            <a:r>
              <a:rPr lang="en-US" sz="2200" u="sng" dirty="0"/>
              <a:t> - </a:t>
            </a:r>
            <a:r>
              <a:rPr lang="sr-Cyrl-RS" sz="2200" u="sng" dirty="0"/>
              <a:t>аутономна</a:t>
            </a:r>
            <a:r>
              <a:rPr lang="en-US" sz="2200" u="sng" dirty="0"/>
              <a:t> </a:t>
            </a:r>
            <a:r>
              <a:rPr lang="sr-Cyrl-RS" sz="2200" u="sng" dirty="0"/>
              <a:t>покрајина</a:t>
            </a:r>
            <a:r>
              <a:rPr lang="en-US" sz="2200" u="sng" dirty="0"/>
              <a:t>, </a:t>
            </a:r>
            <a:r>
              <a:rPr lang="sr-Cyrl-RS" sz="2200" u="sng" dirty="0"/>
              <a:t>у</a:t>
            </a:r>
            <a:r>
              <a:rPr lang="en-US" sz="2200" u="sng" dirty="0"/>
              <a:t> </a:t>
            </a:r>
            <a:r>
              <a:rPr lang="sr-Cyrl-RS" sz="2200" u="sng" dirty="0"/>
              <a:t>складу</a:t>
            </a:r>
            <a:r>
              <a:rPr lang="en-US" sz="2200" u="sng" dirty="0"/>
              <a:t> </a:t>
            </a:r>
            <a:r>
              <a:rPr lang="sr-Cyrl-RS" sz="2200" u="sng" dirty="0"/>
              <a:t>са</a:t>
            </a:r>
            <a:r>
              <a:rPr lang="en-US" sz="2200" u="sng" dirty="0"/>
              <a:t> </a:t>
            </a:r>
            <a:r>
              <a:rPr lang="sr-Cyrl-RS" sz="2200" u="sng" dirty="0"/>
              <a:t>законом</a:t>
            </a:r>
            <a:r>
              <a:rPr lang="en-US" sz="2200" u="sng" dirty="0"/>
              <a:t> </a:t>
            </a:r>
            <a:r>
              <a:rPr lang="sr-Cyrl-RS" sz="2200" u="sng" dirty="0"/>
              <a:t>и</a:t>
            </a:r>
            <a:r>
              <a:rPr lang="en-US" sz="2200" u="sng" dirty="0"/>
              <a:t> </a:t>
            </a:r>
            <a:r>
              <a:rPr lang="sr-Cyrl-RS" sz="2200" u="sng" dirty="0"/>
              <a:t>Планом</a:t>
            </a:r>
            <a:r>
              <a:rPr lang="en-US" sz="2200" u="sng" dirty="0"/>
              <a:t> </a:t>
            </a:r>
            <a:r>
              <a:rPr lang="sr-Cyrl-RS" sz="2200" u="sng" dirty="0"/>
              <a:t>мреже</a:t>
            </a:r>
            <a:r>
              <a:rPr lang="en-US" sz="2200" u="sng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4780"/>
    </mc:Choice>
    <mc:Fallback>
      <p:transition spd="slow" advTm="3478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07731"/>
            <a:ext cx="8172400" cy="6165304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Дом</a:t>
            </a:r>
            <a:r>
              <a:rPr lang="pl-PL" dirty="0"/>
              <a:t> </a:t>
            </a:r>
            <a:r>
              <a:rPr lang="sr-Cyrl-RS" dirty="0"/>
              <a:t>здравља</a:t>
            </a:r>
            <a:r>
              <a:rPr lang="pl-PL" dirty="0"/>
              <a:t> </a:t>
            </a:r>
            <a:r>
              <a:rPr lang="sr-Cyrl-RS" dirty="0"/>
              <a:t>је</a:t>
            </a:r>
            <a:r>
              <a:rPr lang="pl-PL" dirty="0"/>
              <a:t> </a:t>
            </a:r>
            <a:r>
              <a:rPr lang="sr-Cyrl-RS" dirty="0"/>
              <a:t>здравствена</a:t>
            </a:r>
            <a:r>
              <a:rPr lang="pl-PL" dirty="0"/>
              <a:t> </a:t>
            </a:r>
            <a:r>
              <a:rPr lang="sr-Cyrl-RS" dirty="0"/>
              <a:t>установа</a:t>
            </a:r>
            <a:r>
              <a:rPr lang="pl-PL" dirty="0"/>
              <a:t> </a:t>
            </a:r>
            <a:r>
              <a:rPr lang="sr-Cyrl-RS" dirty="0"/>
              <a:t>која</a:t>
            </a:r>
            <a:r>
              <a:rPr lang="pl-PL" dirty="0"/>
              <a:t> </a:t>
            </a:r>
            <a:r>
              <a:rPr lang="sr-Cyrl-RS" dirty="0"/>
              <a:t>обезбеђује</a:t>
            </a:r>
            <a:r>
              <a:rPr lang="pl-PL" dirty="0"/>
              <a:t> </a:t>
            </a:r>
            <a:r>
              <a:rPr lang="sr-Cyrl-RS" dirty="0"/>
              <a:t>најмање</a:t>
            </a:r>
            <a:r>
              <a:rPr lang="pl-PL" dirty="0"/>
              <a:t>: </a:t>
            </a:r>
          </a:p>
          <a:p>
            <a:pPr>
              <a:buNone/>
            </a:pPr>
            <a:r>
              <a:rPr lang="en-US" dirty="0"/>
              <a:t>	1) </a:t>
            </a:r>
            <a:r>
              <a:rPr lang="sr-Cyrl-RS" dirty="0"/>
              <a:t>превентивну</a:t>
            </a:r>
            <a:r>
              <a:rPr lang="en-US" dirty="0"/>
              <a:t>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за</a:t>
            </a:r>
            <a:r>
              <a:rPr lang="en-US" dirty="0"/>
              <a:t> </a:t>
            </a:r>
            <a:r>
              <a:rPr lang="sr-Cyrl-RS" dirty="0"/>
              <a:t>све</a:t>
            </a:r>
            <a:r>
              <a:rPr lang="en-US" dirty="0"/>
              <a:t> </a:t>
            </a:r>
            <a:r>
              <a:rPr lang="sr-Cyrl-RS" dirty="0"/>
              <a:t>категорије</a:t>
            </a:r>
            <a:r>
              <a:rPr lang="en-US" dirty="0"/>
              <a:t> </a:t>
            </a:r>
            <a:r>
              <a:rPr lang="sr-Cyrl-RS" dirty="0"/>
              <a:t>становништва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2)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деце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3)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жена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4)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sr-Latn-RS" dirty="0"/>
              <a:t> </a:t>
            </a:r>
            <a:r>
              <a:rPr lang="sr-Cyrl-RS" dirty="0"/>
              <a:t>одраслих - општа</a:t>
            </a:r>
            <a:r>
              <a:rPr lang="en-US" dirty="0"/>
              <a:t> </a:t>
            </a:r>
            <a:r>
              <a:rPr lang="sr-Cyrl-RS" dirty="0"/>
              <a:t>медицина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	5) </a:t>
            </a:r>
            <a:r>
              <a:rPr lang="sr-Cyrl-RS" dirty="0"/>
              <a:t>здравствену</a:t>
            </a:r>
            <a:r>
              <a:rPr lang="en-US" dirty="0"/>
              <a:t> </a:t>
            </a:r>
            <a:r>
              <a:rPr lang="sr-Cyrl-RS" dirty="0"/>
              <a:t>заштиту</a:t>
            </a:r>
            <a:r>
              <a:rPr lang="en-US" dirty="0"/>
              <a:t> </a:t>
            </a:r>
            <a:r>
              <a:rPr lang="sr-Cyrl-RS" dirty="0"/>
              <a:t>из</a:t>
            </a:r>
            <a:r>
              <a:rPr lang="en-US" dirty="0"/>
              <a:t> </a:t>
            </a:r>
            <a:r>
              <a:rPr lang="sr-Cyrl-RS" dirty="0"/>
              <a:t>области</a:t>
            </a:r>
            <a:r>
              <a:rPr lang="en-US" dirty="0"/>
              <a:t> </a:t>
            </a:r>
            <a:r>
              <a:rPr lang="sr-Cyrl-RS" dirty="0"/>
              <a:t>поливалентне</a:t>
            </a:r>
            <a:r>
              <a:rPr lang="en-US" dirty="0"/>
              <a:t> </a:t>
            </a:r>
            <a:r>
              <a:rPr lang="sr-Cyrl-RS" dirty="0"/>
              <a:t>патронаже</a:t>
            </a:r>
            <a:r>
              <a:rPr lang="en-US" dirty="0"/>
              <a:t>, </a:t>
            </a:r>
            <a:r>
              <a:rPr lang="sr-Cyrl-RS" dirty="0"/>
              <a:t>кућног</a:t>
            </a:r>
            <a:r>
              <a:rPr lang="en-US" dirty="0"/>
              <a:t> </a:t>
            </a:r>
            <a:r>
              <a:rPr lang="sr-Cyrl-RS" dirty="0"/>
              <a:t>лечења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кућног</a:t>
            </a:r>
            <a:r>
              <a:rPr lang="en-US" dirty="0"/>
              <a:t> </a:t>
            </a:r>
            <a:r>
              <a:rPr lang="sr-Cyrl-RS" dirty="0"/>
              <a:t>лечења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палијативним</a:t>
            </a:r>
            <a:r>
              <a:rPr lang="en-US" dirty="0"/>
              <a:t> </a:t>
            </a:r>
            <a:r>
              <a:rPr lang="sr-Cyrl-RS" dirty="0"/>
              <a:t>збрињавањем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неге</a:t>
            </a:r>
            <a:r>
              <a:rPr lang="en-US" dirty="0"/>
              <a:t> </a:t>
            </a:r>
          </a:p>
          <a:p>
            <a:r>
              <a:rPr lang="sr-Cyrl-RS" dirty="0"/>
              <a:t>Дом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мора</a:t>
            </a:r>
            <a:r>
              <a:rPr lang="en-US" dirty="0"/>
              <a:t> </a:t>
            </a:r>
            <a:r>
              <a:rPr lang="sr-Cyrl-RS" dirty="0"/>
              <a:t>обезбедити</a:t>
            </a:r>
            <a:r>
              <a:rPr lang="en-US" dirty="0"/>
              <a:t> </a:t>
            </a:r>
            <a:r>
              <a:rPr lang="sr-Cyrl-RS" dirty="0"/>
              <a:t>лабораторијску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другу</a:t>
            </a:r>
            <a:r>
              <a:rPr lang="en-US" dirty="0"/>
              <a:t> </a:t>
            </a:r>
            <a:r>
              <a:rPr lang="sr-Cyrl-RS" dirty="0"/>
              <a:t>дијагностику</a:t>
            </a:r>
            <a:r>
              <a:rPr lang="en-US" dirty="0"/>
              <a:t> </a:t>
            </a:r>
            <a:endParaRPr lang="sr-Latn-RS" dirty="0"/>
          </a:p>
          <a:p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обавља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 </a:t>
            </a:r>
            <a:r>
              <a:rPr lang="sr-Cyrl-RS" dirty="0"/>
              <a:t>денталне медицине,  медицине</a:t>
            </a:r>
            <a:r>
              <a:rPr lang="en-US" dirty="0"/>
              <a:t> </a:t>
            </a:r>
            <a:r>
              <a:rPr lang="sr-Cyrl-RS" dirty="0"/>
              <a:t>рада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специјалистичко</a:t>
            </a:r>
            <a:r>
              <a:rPr lang="en-US" dirty="0"/>
              <a:t> </a:t>
            </a:r>
            <a:r>
              <a:rPr lang="sr-Cyrl-RS" dirty="0"/>
              <a:t>консултативна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</a:p>
          <a:p>
            <a:r>
              <a:rPr lang="en-US" dirty="0"/>
              <a:t> </a:t>
            </a:r>
            <a:r>
              <a:rPr lang="sr-Cyrl-RS" dirty="0"/>
              <a:t>Обавља се апотекарска</a:t>
            </a:r>
            <a:r>
              <a:rPr lang="en-US" dirty="0"/>
              <a:t> </a:t>
            </a:r>
            <a:r>
              <a:rPr lang="sr-Cyrl-RS" dirty="0"/>
              <a:t>делатност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законом</a:t>
            </a:r>
            <a:r>
              <a:rPr lang="en-US" dirty="0"/>
              <a:t>. </a:t>
            </a:r>
          </a:p>
          <a:p>
            <a:r>
              <a:rPr lang="sr-Cyrl-RS" dirty="0"/>
              <a:t>Дом</a:t>
            </a:r>
            <a:r>
              <a:rPr lang="vi-VN" dirty="0"/>
              <a:t> </a:t>
            </a:r>
            <a:r>
              <a:rPr lang="sr-Cyrl-RS" dirty="0"/>
              <a:t>здравља</a:t>
            </a:r>
            <a:r>
              <a:rPr lang="vi-VN" dirty="0"/>
              <a:t> </a:t>
            </a:r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санитетски</a:t>
            </a:r>
            <a:r>
              <a:rPr lang="vi-VN" dirty="0"/>
              <a:t> </a:t>
            </a:r>
            <a:r>
              <a:rPr lang="sr-Cyrl-RS" dirty="0"/>
              <a:t>превоз</a:t>
            </a:r>
            <a:r>
              <a:rPr lang="vi-VN" dirty="0"/>
              <a:t>, </a:t>
            </a:r>
            <a:r>
              <a:rPr lang="sr-Cyrl-RS" dirty="0"/>
              <a:t>као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превоз</a:t>
            </a:r>
            <a:r>
              <a:rPr lang="vi-VN" dirty="0"/>
              <a:t> </a:t>
            </a:r>
            <a:r>
              <a:rPr lang="sr-Cyrl-RS" dirty="0"/>
              <a:t>пацијената</a:t>
            </a:r>
            <a:r>
              <a:rPr lang="vi-VN" dirty="0"/>
              <a:t> </a:t>
            </a:r>
            <a:r>
              <a:rPr lang="sr-Cyrl-RS" dirty="0"/>
              <a:t>на</a:t>
            </a:r>
            <a:r>
              <a:rPr lang="vi-VN" dirty="0"/>
              <a:t> </a:t>
            </a:r>
            <a:r>
              <a:rPr lang="sr-Cyrl-RS" dirty="0"/>
              <a:t>дијализу</a:t>
            </a:r>
            <a:r>
              <a:rPr lang="vi-VN" dirty="0"/>
              <a:t>, </a:t>
            </a:r>
            <a:r>
              <a:rPr lang="sr-Cyrl-RS" dirty="0"/>
              <a:t>самостално</a:t>
            </a:r>
            <a:r>
              <a:rPr lang="vi-VN" dirty="0"/>
              <a:t> </a:t>
            </a:r>
            <a:r>
              <a:rPr lang="sr-Cyrl-RS" dirty="0"/>
              <a:t>или</a:t>
            </a:r>
            <a:r>
              <a:rPr lang="vi-VN" dirty="0"/>
              <a:t> </a:t>
            </a:r>
            <a:r>
              <a:rPr lang="sr-Cyrl-RS" dirty="0"/>
              <a:t>преко</a:t>
            </a:r>
            <a:r>
              <a:rPr lang="vi-VN" dirty="0"/>
              <a:t> </a:t>
            </a:r>
            <a:r>
              <a:rPr lang="sr-Cyrl-RS" dirty="0"/>
              <a:t>друге</a:t>
            </a:r>
            <a:r>
              <a:rPr lang="vi-VN" dirty="0"/>
              <a:t> </a:t>
            </a:r>
            <a:r>
              <a:rPr lang="sr-Cyrl-RS" dirty="0"/>
              <a:t>здравствене</a:t>
            </a:r>
            <a:r>
              <a:rPr lang="vi-VN" dirty="0"/>
              <a:t> </a:t>
            </a:r>
            <a:r>
              <a:rPr lang="sr-Cyrl-RS" dirty="0"/>
              <a:t>установе</a:t>
            </a:r>
            <a:r>
              <a:rPr lang="vi-VN" dirty="0"/>
              <a:t>, </a:t>
            </a:r>
            <a:r>
              <a:rPr lang="sr-Cyrl-RS" dirty="0"/>
              <a:t>у</a:t>
            </a:r>
            <a:r>
              <a:rPr lang="vi-VN" dirty="0"/>
              <a:t> </a:t>
            </a:r>
            <a:r>
              <a:rPr lang="sr-Cyrl-RS" dirty="0"/>
              <a:t>складу</a:t>
            </a:r>
            <a:r>
              <a:rPr lang="vi-VN" dirty="0"/>
              <a:t> </a:t>
            </a:r>
            <a:r>
              <a:rPr lang="sr-Cyrl-RS" dirty="0"/>
              <a:t>са</a:t>
            </a:r>
            <a:r>
              <a:rPr lang="vi-VN" dirty="0"/>
              <a:t> </a:t>
            </a:r>
            <a:r>
              <a:rPr lang="sr-Cyrl-RS" dirty="0"/>
              <a:t>законом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Планом</a:t>
            </a:r>
            <a:r>
              <a:rPr lang="vi-VN" dirty="0"/>
              <a:t> </a:t>
            </a:r>
            <a:r>
              <a:rPr lang="sr-Cyrl-RS" dirty="0"/>
              <a:t>мреже</a:t>
            </a:r>
            <a:r>
              <a:rPr lang="en-US" dirty="0"/>
              <a:t>.</a:t>
            </a:r>
            <a:r>
              <a:rPr lang="vi-VN" dirty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72025"/>
    </mc:Choice>
    <mc:Fallback>
      <p:transition spd="slow" advTm="17202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39000" cy="660688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/>
              <a:t>Дом</a:t>
            </a:r>
            <a:r>
              <a:rPr lang="en-US" sz="2800" i="1" dirty="0"/>
              <a:t> </a:t>
            </a:r>
            <a:r>
              <a:rPr lang="sr-Cyrl-RS" sz="2800" i="1" dirty="0"/>
              <a:t>здравља</a:t>
            </a:r>
            <a:r>
              <a:rPr lang="en-US" sz="2800" i="1" dirty="0"/>
              <a:t> </a:t>
            </a:r>
            <a:br>
              <a:rPr lang="en-US" sz="2800" i="1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172400" cy="6021288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/>
              <a:t>Обавља хитну медицинску помоћ изузев ако не постоји </a:t>
            </a:r>
            <a:r>
              <a:rPr lang="ru-RU" dirty="0"/>
              <a:t>Завод за хитну медицинску помоћ на територији за коју је дом здравља основан</a:t>
            </a:r>
          </a:p>
          <a:p>
            <a:r>
              <a:rPr lang="ru-RU" dirty="0"/>
              <a:t>У зависности од броја становника, њихових здравствених потреба може обављати и специјалистичко-консултативну делатност из области: интерне медицине, офталмологије, оториноларингологије, психијатрије (заштита менталног здравља) и имати службу социјалне медицине са информатиком.</a:t>
            </a:r>
          </a:p>
          <a:p>
            <a:r>
              <a:rPr lang="sr-Cyrl-RS" dirty="0"/>
              <a:t>Дом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организовати</a:t>
            </a:r>
            <a:r>
              <a:rPr lang="en-US" dirty="0"/>
              <a:t> </a:t>
            </a:r>
            <a:r>
              <a:rPr lang="sr-Cyrl-RS" dirty="0"/>
              <a:t>огранке</a:t>
            </a:r>
            <a:r>
              <a:rPr lang="sr-Latn-RS" dirty="0"/>
              <a:t>,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станице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амбуланте</a:t>
            </a:r>
            <a:r>
              <a:rPr lang="en-US" dirty="0"/>
              <a:t> </a:t>
            </a:r>
            <a:endParaRPr lang="sr-Latn-RS" dirty="0"/>
          </a:p>
          <a:p>
            <a:r>
              <a:rPr lang="sr-Cyrl-RS" dirty="0"/>
              <a:t>У</a:t>
            </a:r>
            <a:r>
              <a:rPr lang="vi-VN" dirty="0"/>
              <a:t> </a:t>
            </a:r>
            <a:r>
              <a:rPr lang="sr-Cyrl-RS" dirty="0"/>
              <a:t>здравственој</a:t>
            </a:r>
            <a:r>
              <a:rPr lang="vi-VN" dirty="0"/>
              <a:t> </a:t>
            </a:r>
            <a:r>
              <a:rPr lang="sr-Cyrl-RS" dirty="0"/>
              <a:t>станици</a:t>
            </a:r>
            <a:r>
              <a:rPr lang="vi-VN" dirty="0"/>
              <a:t> </a:t>
            </a:r>
            <a:r>
              <a:rPr lang="sr-Cyrl-RS" dirty="0"/>
              <a:t>обезбеђује</a:t>
            </a:r>
            <a:r>
              <a:rPr lang="vi-VN" dirty="0"/>
              <a:t> </a:t>
            </a:r>
            <a:r>
              <a:rPr lang="sr-Cyrl-RS" dirty="0"/>
              <a:t>се</a:t>
            </a:r>
            <a:r>
              <a:rPr lang="vi-VN" dirty="0"/>
              <a:t> </a:t>
            </a:r>
            <a:r>
              <a:rPr lang="sr-Cyrl-RS" dirty="0"/>
              <a:t>најмање</a:t>
            </a:r>
            <a:r>
              <a:rPr lang="vi-VN" dirty="0"/>
              <a:t> </a:t>
            </a:r>
            <a:r>
              <a:rPr lang="sr-Cyrl-RS" dirty="0"/>
              <a:t>здравствена</a:t>
            </a:r>
            <a:r>
              <a:rPr lang="vi-VN" dirty="0"/>
              <a:t> </a:t>
            </a:r>
            <a:r>
              <a:rPr lang="sr-Cyrl-RS" dirty="0"/>
              <a:t>делатност</a:t>
            </a:r>
            <a:r>
              <a:rPr lang="vi-VN" dirty="0"/>
              <a:t> </a:t>
            </a:r>
            <a:r>
              <a:rPr lang="sr-Cyrl-RS" dirty="0"/>
              <a:t>опште</a:t>
            </a:r>
            <a:r>
              <a:rPr lang="vi-VN" dirty="0"/>
              <a:t> </a:t>
            </a:r>
            <a:r>
              <a:rPr lang="sr-Cyrl-RS" dirty="0"/>
              <a:t>медицине</a:t>
            </a:r>
            <a:r>
              <a:rPr lang="vi-VN" dirty="0"/>
              <a:t> </a:t>
            </a:r>
            <a:r>
              <a:rPr lang="sr-Cyrl-RS" dirty="0"/>
              <a:t>и</a:t>
            </a:r>
            <a:r>
              <a:rPr lang="vi-VN" dirty="0"/>
              <a:t> </a:t>
            </a:r>
            <a:r>
              <a:rPr lang="sr-Cyrl-RS" dirty="0"/>
              <a:t>здравствена</a:t>
            </a:r>
            <a:r>
              <a:rPr lang="vi-VN" dirty="0"/>
              <a:t> </a:t>
            </a:r>
            <a:r>
              <a:rPr lang="sr-Cyrl-RS" dirty="0"/>
              <a:t>заштита</a:t>
            </a:r>
            <a:r>
              <a:rPr lang="vi-VN" dirty="0"/>
              <a:t> </a:t>
            </a:r>
            <a:r>
              <a:rPr lang="sr-Cyrl-RS" dirty="0"/>
              <a:t>деце</a:t>
            </a:r>
            <a:r>
              <a:rPr lang="vi-VN" dirty="0"/>
              <a:t>. </a:t>
            </a:r>
          </a:p>
          <a:p>
            <a:r>
              <a:rPr lang="sr-Cyrl-RS" dirty="0"/>
              <a:t>У</a:t>
            </a:r>
            <a:r>
              <a:rPr lang="sv-SE" dirty="0"/>
              <a:t> </a:t>
            </a:r>
            <a:r>
              <a:rPr lang="sr-Cyrl-RS" dirty="0"/>
              <a:t>здравственој</a:t>
            </a:r>
            <a:r>
              <a:rPr lang="sv-SE" dirty="0"/>
              <a:t> </a:t>
            </a:r>
            <a:r>
              <a:rPr lang="sr-Cyrl-RS" dirty="0"/>
              <a:t>амбуланти</a:t>
            </a:r>
            <a:r>
              <a:rPr lang="sv-SE" dirty="0"/>
              <a:t> </a:t>
            </a:r>
            <a:r>
              <a:rPr lang="sr-Cyrl-RS" dirty="0"/>
              <a:t>обезбеђује</a:t>
            </a:r>
            <a:r>
              <a:rPr lang="sv-SE" dirty="0"/>
              <a:t> </a:t>
            </a:r>
            <a:r>
              <a:rPr lang="sr-Cyrl-RS" dirty="0"/>
              <a:t>се</a:t>
            </a:r>
            <a:r>
              <a:rPr lang="sv-SE" dirty="0"/>
              <a:t> </a:t>
            </a:r>
            <a:r>
              <a:rPr lang="sr-Cyrl-RS" dirty="0"/>
              <a:t>најмање</a:t>
            </a:r>
            <a:r>
              <a:rPr lang="sv-SE" dirty="0"/>
              <a:t> </a:t>
            </a:r>
            <a:r>
              <a:rPr lang="sr-Cyrl-RS" dirty="0"/>
              <a:t>здравствена</a:t>
            </a:r>
            <a:r>
              <a:rPr lang="sv-SE" dirty="0"/>
              <a:t> </a:t>
            </a:r>
            <a:r>
              <a:rPr lang="sr-Cyrl-RS" dirty="0"/>
              <a:t>делатност</a:t>
            </a:r>
            <a:r>
              <a:rPr lang="sv-SE" dirty="0"/>
              <a:t> </a:t>
            </a:r>
            <a:r>
              <a:rPr lang="sr-Cyrl-RS" dirty="0"/>
              <a:t>опште</a:t>
            </a:r>
            <a:r>
              <a:rPr lang="sv-SE" dirty="0"/>
              <a:t> </a:t>
            </a:r>
            <a:r>
              <a:rPr lang="sr-Cyrl-RS" dirty="0"/>
              <a:t>медицине</a:t>
            </a:r>
            <a:r>
              <a:rPr lang="sv-SE" dirty="0"/>
              <a:t>. </a:t>
            </a:r>
          </a:p>
          <a:p>
            <a:r>
              <a:rPr lang="sr-Cyrl-RS" dirty="0"/>
              <a:t>Изузетно</a:t>
            </a:r>
            <a:r>
              <a:rPr lang="en-US" dirty="0"/>
              <a:t>, </a:t>
            </a:r>
            <a:r>
              <a:rPr lang="sr-Cyrl-RS" dirty="0"/>
              <a:t>на</a:t>
            </a:r>
            <a:r>
              <a:rPr lang="en-US" dirty="0"/>
              <a:t> </a:t>
            </a:r>
            <a:r>
              <a:rPr lang="sr-Cyrl-RS" dirty="0"/>
              <a:t>подручјима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специфичним</a:t>
            </a:r>
            <a:r>
              <a:rPr lang="en-US" dirty="0"/>
              <a:t> </a:t>
            </a:r>
            <a:r>
              <a:rPr lang="sr-Cyrl-RS" dirty="0"/>
              <a:t>потребама</a:t>
            </a:r>
            <a:r>
              <a:rPr lang="en-US" dirty="0"/>
              <a:t> </a:t>
            </a:r>
            <a:r>
              <a:rPr lang="sr-Cyrl-RS" dirty="0"/>
              <a:t>пружања</a:t>
            </a:r>
            <a:r>
              <a:rPr lang="en-US" dirty="0"/>
              <a:t> </a:t>
            </a:r>
            <a:r>
              <a:rPr lang="sr-Cyrl-RS" dirty="0"/>
              <a:t>здравствене</a:t>
            </a:r>
            <a:r>
              <a:rPr lang="en-US" dirty="0"/>
              <a:t> </a:t>
            </a:r>
            <a:r>
              <a:rPr lang="sr-Cyrl-RS" dirty="0"/>
              <a:t>заштите</a:t>
            </a:r>
            <a:r>
              <a:rPr lang="en-US" dirty="0"/>
              <a:t> </a:t>
            </a:r>
            <a:r>
              <a:rPr lang="sr-Cyrl-RS" dirty="0"/>
              <a:t>становништву</a:t>
            </a:r>
            <a:r>
              <a:rPr lang="en-US" dirty="0"/>
              <a:t>, </a:t>
            </a:r>
            <a:r>
              <a:rPr lang="sr-Cyrl-RS" dirty="0"/>
              <a:t>где</a:t>
            </a:r>
            <a:r>
              <a:rPr lang="en-US" dirty="0"/>
              <a:t> </a:t>
            </a:r>
            <a:r>
              <a:rPr lang="sr-Cyrl-RS" dirty="0"/>
              <a:t>саобраћајни</a:t>
            </a:r>
            <a:r>
              <a:rPr lang="en-US" dirty="0"/>
              <a:t> </a:t>
            </a:r>
            <a:r>
              <a:rPr lang="sr-Cyrl-RS" dirty="0"/>
              <a:t>и</a:t>
            </a:r>
            <a:r>
              <a:rPr lang="en-US" dirty="0"/>
              <a:t> </a:t>
            </a:r>
            <a:r>
              <a:rPr lang="sr-Cyrl-RS" dirty="0"/>
              <a:t>географски</a:t>
            </a:r>
            <a:r>
              <a:rPr lang="en-US" dirty="0"/>
              <a:t> </a:t>
            </a:r>
            <a:r>
              <a:rPr lang="sr-Cyrl-RS" dirty="0"/>
              <a:t>услови</a:t>
            </a:r>
            <a:r>
              <a:rPr lang="en-US" dirty="0"/>
              <a:t> </a:t>
            </a:r>
            <a:r>
              <a:rPr lang="sr-Cyrl-RS" dirty="0"/>
              <a:t>то</a:t>
            </a:r>
            <a:r>
              <a:rPr lang="en-US" dirty="0"/>
              <a:t> </a:t>
            </a:r>
            <a:r>
              <a:rPr lang="sr-Cyrl-RS" dirty="0"/>
              <a:t>оправдавају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дому</a:t>
            </a:r>
            <a:r>
              <a:rPr lang="en-US" dirty="0"/>
              <a:t> </a:t>
            </a:r>
            <a:r>
              <a:rPr lang="sr-Cyrl-RS" dirty="0"/>
              <a:t>здравља</a:t>
            </a:r>
            <a:r>
              <a:rPr lang="en-US" dirty="0"/>
              <a:t> </a:t>
            </a:r>
            <a:r>
              <a:rPr lang="sr-Cyrl-RS" dirty="0"/>
              <a:t>може</a:t>
            </a:r>
            <a:r>
              <a:rPr lang="en-US" dirty="0"/>
              <a:t> </a:t>
            </a:r>
            <a:r>
              <a:rPr lang="sr-Cyrl-RS" dirty="0"/>
              <a:t>се</a:t>
            </a:r>
            <a:r>
              <a:rPr lang="en-US" dirty="0"/>
              <a:t> </a:t>
            </a:r>
            <a:r>
              <a:rPr lang="sr-Cyrl-RS" dirty="0"/>
              <a:t>организовати</a:t>
            </a:r>
            <a:r>
              <a:rPr lang="en-US" dirty="0"/>
              <a:t> </a:t>
            </a:r>
            <a:r>
              <a:rPr lang="sr-Cyrl-RS" dirty="0"/>
              <a:t>стационар</a:t>
            </a:r>
            <a:r>
              <a:rPr lang="en-US" dirty="0"/>
              <a:t>, </a:t>
            </a:r>
            <a:r>
              <a:rPr lang="sr-Cyrl-RS" dirty="0"/>
              <a:t>односно</a:t>
            </a:r>
            <a:r>
              <a:rPr lang="en-US" dirty="0"/>
              <a:t> </a:t>
            </a:r>
            <a:r>
              <a:rPr lang="sr-Cyrl-RS" dirty="0"/>
              <a:t>ванболничко</a:t>
            </a:r>
            <a:r>
              <a:rPr lang="en-US" dirty="0"/>
              <a:t> </a:t>
            </a:r>
            <a:r>
              <a:rPr lang="sr-Cyrl-RS" dirty="0"/>
              <a:t>породилиште</a:t>
            </a:r>
            <a:r>
              <a:rPr lang="en-US" dirty="0"/>
              <a:t>, </a:t>
            </a:r>
            <a:r>
              <a:rPr lang="sr-Cyrl-RS" dirty="0"/>
              <a:t>у</a:t>
            </a:r>
            <a:r>
              <a:rPr lang="en-US" dirty="0"/>
              <a:t> </a:t>
            </a:r>
            <a:r>
              <a:rPr lang="sr-Cyrl-RS" dirty="0"/>
              <a:t>складу</a:t>
            </a:r>
            <a:r>
              <a:rPr lang="en-US" dirty="0"/>
              <a:t> </a:t>
            </a:r>
            <a:r>
              <a:rPr lang="sr-Cyrl-RS" dirty="0"/>
              <a:t>са</a:t>
            </a:r>
            <a:r>
              <a:rPr lang="en-US" dirty="0"/>
              <a:t> </a:t>
            </a:r>
            <a:r>
              <a:rPr lang="sr-Cyrl-RS" dirty="0"/>
              <a:t>Планом</a:t>
            </a:r>
            <a:r>
              <a:rPr lang="en-US" dirty="0"/>
              <a:t> </a:t>
            </a:r>
            <a:r>
              <a:rPr lang="sr-Cyrl-RS" dirty="0"/>
              <a:t>мреже</a:t>
            </a:r>
            <a:r>
              <a:rPr lang="en-US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841"/>
    </mc:Choice>
    <mc:Fallback>
      <p:transition spd="slow" advTm="10584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773333" y="1772816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Дом здравља: </a:t>
            </a:r>
          </a:p>
          <a:p>
            <a:r>
              <a:rPr lang="ru-RU" sz="2400" dirty="0"/>
              <a:t>у општини са најмање 8.500 деце предшколског узраста може организовати у оквиру службе за здравствену заштиту деце одсек - развојно саветовалиште.</a:t>
            </a:r>
          </a:p>
          <a:p>
            <a:endParaRPr lang="ru-RU" sz="2400" dirty="0"/>
          </a:p>
          <a:p>
            <a:r>
              <a:rPr lang="ru-RU" sz="2400" dirty="0"/>
              <a:t>у општини са најмање 7.000 школске деце узраста од десет до 18 година може организовати у оквиру службе за здравствену заштиту школске деце одсек - саветовалиште за младе.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12357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4821"/>
    </mc:Choice>
    <mc:Fallback>
      <p:transition spd="slow" advTm="54821"/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V.Vukomanovic-PhD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1732</TotalTime>
  <Words>2020</Words>
  <Application>Microsoft Office PowerPoint</Application>
  <PresentationFormat>On-screen Show (4:3)</PresentationFormat>
  <Paragraphs>210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Office Theme</vt:lpstr>
      <vt:lpstr>V.Vukomanovic-PhD_97-2003</vt:lpstr>
      <vt:lpstr>1_V.Vukomanovic-PhD_97-2003</vt:lpstr>
      <vt:lpstr>2_V.Vukomanovic-PhD_97-2003</vt:lpstr>
      <vt:lpstr>Примарна здарвствена заштита </vt:lpstr>
      <vt:lpstr>Slide 2</vt:lpstr>
      <vt:lpstr>Slide 3</vt:lpstr>
      <vt:lpstr>Slide 4</vt:lpstr>
      <vt:lpstr>ЗДРАВСТВЕНЕ УСТАНОВЕ КОЈЕ ОБАВЉАЈУ ЗДРАВСТВЕНУ ДЕЛАТНОСТ НА ПРИМАРНОМ НИВОУ ЗДРАВСТВЕНЕ ЗАШТИТЕ  </vt:lpstr>
      <vt:lpstr>Дом здравља  </vt:lpstr>
      <vt:lpstr>Дом здравља  </vt:lpstr>
      <vt:lpstr>Дом здравља  </vt:lpstr>
      <vt:lpstr>Slide 9</vt:lpstr>
      <vt:lpstr>Slide 10</vt:lpstr>
      <vt:lpstr>Изабрани лекар-чувар капије</vt:lpstr>
      <vt:lpstr>Изабрани лекар-чувар капије</vt:lpstr>
      <vt:lpstr>Због чега је важно имати изабраног лекара</vt:lpstr>
      <vt:lpstr>       Превентивне мера у области примарне здравствене заштите</vt:lpstr>
      <vt:lpstr>Slide 15</vt:lpstr>
      <vt:lpstr>Slide 16</vt:lpstr>
      <vt:lpstr>Slide 17</vt:lpstr>
      <vt:lpstr>      </vt:lpstr>
      <vt:lpstr>      </vt:lpstr>
      <vt:lpstr>      </vt:lpstr>
      <vt:lpstr>Здравствена установа поликлиника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Апотекарска установа </vt:lpstr>
      <vt:lpstr>Завод </vt:lpstr>
      <vt:lpstr>Завод </vt:lpstr>
      <vt:lpstr>Завод за здравствену заштиту студената </vt:lpstr>
      <vt:lpstr>Slide 32</vt:lpstr>
      <vt:lpstr>Завод за здравствену заштиту радника </vt:lpstr>
      <vt:lpstr>Завод за ургентну медицину </vt:lpstr>
      <vt:lpstr>Завод за геријатрију и палијативно збрињавање </vt:lpstr>
      <vt:lpstr>Завод за денталну медицину </vt:lpstr>
      <vt:lpstr>Завод за плућне болести и туберкулозу </vt:lpstr>
      <vt:lpstr>Завод за кожне и венеричне болести </vt:lpstr>
      <vt:lpstr>Завод за лабораторијску дијагностику </vt:lpstr>
      <vt:lpstr>Закључак</vt:lpstr>
      <vt:lpstr>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ЗДРАВСТВЕНА  СЛУЖБА</dc:title>
  <dc:creator>Mirjana Petrovic</dc:creator>
  <cp:lastModifiedBy>Mirjana Petrovic</cp:lastModifiedBy>
  <cp:revision>359</cp:revision>
  <dcterms:created xsi:type="dcterms:W3CDTF">2019-05-02T08:11:30Z</dcterms:created>
  <dcterms:modified xsi:type="dcterms:W3CDTF">2020-10-27T19:51:17Z</dcterms:modified>
</cp:coreProperties>
</file>